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55"/>
  </p:notesMasterIdLst>
  <p:sldIdLst>
    <p:sldId id="317" r:id="rId2"/>
    <p:sldId id="303" r:id="rId3"/>
    <p:sldId id="304" r:id="rId4"/>
    <p:sldId id="305" r:id="rId5"/>
    <p:sldId id="306" r:id="rId6"/>
    <p:sldId id="326" r:id="rId7"/>
    <p:sldId id="307" r:id="rId8"/>
    <p:sldId id="308" r:id="rId9"/>
    <p:sldId id="309" r:id="rId10"/>
    <p:sldId id="330" r:id="rId11"/>
    <p:sldId id="310" r:id="rId12"/>
    <p:sldId id="311" r:id="rId13"/>
    <p:sldId id="312" r:id="rId14"/>
    <p:sldId id="313" r:id="rId15"/>
    <p:sldId id="314" r:id="rId16"/>
    <p:sldId id="315" r:id="rId17"/>
    <p:sldId id="331" r:id="rId18"/>
    <p:sldId id="318" r:id="rId19"/>
    <p:sldId id="319" r:id="rId20"/>
    <p:sldId id="328" r:id="rId21"/>
    <p:sldId id="320" r:id="rId22"/>
    <p:sldId id="321" r:id="rId23"/>
    <p:sldId id="322" r:id="rId24"/>
    <p:sldId id="332" r:id="rId25"/>
    <p:sldId id="333" r:id="rId26"/>
    <p:sldId id="284" r:id="rId27"/>
    <p:sldId id="265" r:id="rId28"/>
    <p:sldId id="266" r:id="rId29"/>
    <p:sldId id="334" r:id="rId30"/>
    <p:sldId id="269" r:id="rId31"/>
    <p:sldId id="270" r:id="rId32"/>
    <p:sldId id="271" r:id="rId33"/>
    <p:sldId id="272" r:id="rId34"/>
    <p:sldId id="273" r:id="rId35"/>
    <p:sldId id="274" r:id="rId36"/>
    <p:sldId id="275" r:id="rId37"/>
    <p:sldId id="276" r:id="rId38"/>
    <p:sldId id="277" r:id="rId39"/>
    <p:sldId id="323" r:id="rId40"/>
    <p:sldId id="285" r:id="rId41"/>
    <p:sldId id="335" r:id="rId42"/>
    <p:sldId id="327" r:id="rId43"/>
    <p:sldId id="329" r:id="rId44"/>
    <p:sldId id="282" r:id="rId45"/>
    <p:sldId id="283" r:id="rId46"/>
    <p:sldId id="324" r:id="rId47"/>
    <p:sldId id="325" r:id="rId48"/>
    <p:sldId id="267" r:id="rId49"/>
    <p:sldId id="287" r:id="rId50"/>
    <p:sldId id="268" r:id="rId51"/>
    <p:sldId id="286" r:id="rId52"/>
    <p:sldId id="288" r:id="rId53"/>
    <p:sldId id="294" r:id="rId5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991894419138615E-2"/>
          <c:y val="3.7803122885335973E-2"/>
          <c:w val="0.87608651293970641"/>
          <c:h val="0.82978229691650429"/>
        </c:manualLayout>
      </c:layout>
      <c:barChart>
        <c:barDir val="col"/>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numRef>
              <c:f>'אחוז שינוי 5 שנתי לגרפים'!$A$4:$A$34</c:f>
              <c:numCache>
                <c:formatCode>General</c:formatCode>
                <c:ptCount val="31"/>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numCache>
            </c:numRef>
          </c:cat>
          <c:val>
            <c:numRef>
              <c:f>'אחוז שינוי 5 שנתי לגרפים'!$B$4:$B$34</c:f>
            </c:numRef>
          </c:val>
        </c:ser>
        <c:ser>
          <c:idx val="1"/>
          <c:order val="1"/>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numRef>
              <c:f>'אחוז שינוי 5 שנתי לגרפים'!$A$4:$A$34</c:f>
              <c:numCache>
                <c:formatCode>General</c:formatCode>
                <c:ptCount val="31"/>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numCache>
            </c:numRef>
          </c:cat>
          <c:val>
            <c:numRef>
              <c:f>'אחוז שינוי 5 שנתי לגרפים'!$C$4:$C$34</c:f>
            </c:numRef>
          </c:val>
        </c:ser>
        <c:ser>
          <c:idx val="2"/>
          <c:order val="2"/>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numRef>
              <c:f>'אחוז שינוי 5 שנתי לגרפים'!$A$4:$A$34</c:f>
              <c:numCache>
                <c:formatCode>General</c:formatCode>
                <c:ptCount val="31"/>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numCache>
            </c:numRef>
          </c:cat>
          <c:val>
            <c:numRef>
              <c:f>'אחוז שינוי 5 שנתי לגרפים'!$D$4:$D$34</c:f>
            </c:numRef>
          </c:val>
        </c:ser>
        <c:ser>
          <c:idx val="3"/>
          <c:order val="3"/>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invertIfNegative val="0"/>
          <c:cat>
            <c:numRef>
              <c:f>'אחוז שינוי 5 שנתי לגרפים'!$A$4:$A$34</c:f>
              <c:numCache>
                <c:formatCode>General</c:formatCode>
                <c:ptCount val="31"/>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numCache>
            </c:numRef>
          </c:cat>
          <c:val>
            <c:numRef>
              <c:f>'אחוז שינוי 5 שנתי לגרפים'!$E$4:$E$34</c:f>
            </c:numRef>
          </c:val>
        </c:ser>
        <c:ser>
          <c:idx val="4"/>
          <c:order val="4"/>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invertIfNegative val="0"/>
          <c:cat>
            <c:numRef>
              <c:f>'אחוז שינוי 5 שנתי לגרפים'!$A$4:$A$34</c:f>
              <c:numCache>
                <c:formatCode>General</c:formatCode>
                <c:ptCount val="31"/>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numCache>
            </c:numRef>
          </c:cat>
          <c:val>
            <c:numRef>
              <c:f>'אחוז שינוי 5 שנתי לגרפים'!$F$4:$F$34</c:f>
            </c:numRef>
          </c:val>
        </c:ser>
        <c:ser>
          <c:idx val="5"/>
          <c:order val="5"/>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invertIfNegative val="0"/>
          <c:cat>
            <c:numRef>
              <c:f>'אחוז שינוי 5 שנתי לגרפים'!$A$4:$A$34</c:f>
              <c:numCache>
                <c:formatCode>General</c:formatCode>
                <c:ptCount val="31"/>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numCache>
            </c:numRef>
          </c:cat>
          <c:val>
            <c:numRef>
              <c:f>'אחוז שינוי 5 שנתי לגרפים'!$G$4:$G$34</c:f>
            </c:numRef>
          </c:val>
        </c:ser>
        <c:ser>
          <c:idx val="6"/>
          <c:order val="6"/>
          <c:spPr>
            <a:solidFill>
              <a:srgbClr val="00B050"/>
            </a:solidFill>
            <a:ln w="34925" cap="flat" cmpd="sng" algn="ctr">
              <a:noFill/>
              <a:round/>
            </a:ln>
            <a:effectLst>
              <a:outerShdw blurRad="40000" dist="20000" dir="5400000" rotWithShape="0">
                <a:srgbClr val="000000">
                  <a:alpha val="38000"/>
                </a:srgbClr>
              </a:outerShdw>
            </a:effectLst>
          </c:spPr>
          <c:invertIfNegative val="0"/>
          <c:cat>
            <c:numRef>
              <c:f>'אחוז שינוי 5 שנתי לגרפים'!$A$4:$A$34</c:f>
              <c:numCache>
                <c:formatCode>General</c:formatCode>
                <c:ptCount val="31"/>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numCache>
            </c:numRef>
          </c:cat>
          <c:val>
            <c:numRef>
              <c:f>'אחוז שינוי 5 שנתי לגרפים'!$H$4:$H$34</c:f>
              <c:numCache>
                <c:formatCode>_(* #,##0.0_);_(* \(#,##0.0\);_(* "-"??_);_(@_)</c:formatCode>
                <c:ptCount val="31"/>
                <c:pt idx="0">
                  <c:v>43.723467354560611</c:v>
                </c:pt>
                <c:pt idx="1">
                  <c:v>39.698603536170957</c:v>
                </c:pt>
                <c:pt idx="2">
                  <c:v>35.519215555325154</c:v>
                </c:pt>
                <c:pt idx="3">
                  <c:v>34.047370253101953</c:v>
                </c:pt>
                <c:pt idx="4">
                  <c:v>36.55632958060847</c:v>
                </c:pt>
                <c:pt idx="5">
                  <c:v>37.436424590570667</c:v>
                </c:pt>
                <c:pt idx="6">
                  <c:v>37.699761697740172</c:v>
                </c:pt>
                <c:pt idx="7">
                  <c:v>38.36146405999397</c:v>
                </c:pt>
                <c:pt idx="8">
                  <c:v>36.070841344592942</c:v>
                </c:pt>
                <c:pt idx="9">
                  <c:v>32.330157670314101</c:v>
                </c:pt>
                <c:pt idx="10">
                  <c:v>31.242306916352824</c:v>
                </c:pt>
                <c:pt idx="11">
                  <c:v>32.317806233129822</c:v>
                </c:pt>
                <c:pt idx="12">
                  <c:v>32.274393129334541</c:v>
                </c:pt>
                <c:pt idx="13">
                  <c:v>32.865792096359051</c:v>
                </c:pt>
                <c:pt idx="14">
                  <c:v>32.503750583522191</c:v>
                </c:pt>
                <c:pt idx="15">
                  <c:v>30.022732846365212</c:v>
                </c:pt>
                <c:pt idx="16">
                  <c:v>26.531382207931099</c:v>
                </c:pt>
                <c:pt idx="17">
                  <c:v>24.890222128769103</c:v>
                </c:pt>
                <c:pt idx="18">
                  <c:v>22.156559480169342</c:v>
                </c:pt>
                <c:pt idx="19">
                  <c:v>18.756510669271901</c:v>
                </c:pt>
                <c:pt idx="20">
                  <c:v>14.949384710067203</c:v>
                </c:pt>
                <c:pt idx="21">
                  <c:v>10.922650409320182</c:v>
                </c:pt>
                <c:pt idx="22">
                  <c:v>7.2098214839636938</c:v>
                </c:pt>
                <c:pt idx="23">
                  <c:v>7.1847891332403542</c:v>
                </c:pt>
                <c:pt idx="24">
                  <c:v>7.9702034132927109</c:v>
                </c:pt>
                <c:pt idx="25">
                  <c:v>9.1898501435026336</c:v>
                </c:pt>
                <c:pt idx="26">
                  <c:v>8.8562395795866315</c:v>
                </c:pt>
                <c:pt idx="27">
                  <c:v>7.2977024176802479</c:v>
                </c:pt>
                <c:pt idx="28">
                  <c:v>6.4657491889841028</c:v>
                </c:pt>
                <c:pt idx="29">
                  <c:v>4.1800673667788706</c:v>
                </c:pt>
                <c:pt idx="30">
                  <c:v>1.6955182878356259</c:v>
                </c:pt>
              </c:numCache>
            </c:numRef>
          </c:val>
        </c:ser>
        <c:dLbls>
          <c:showLegendKey val="0"/>
          <c:showVal val="0"/>
          <c:showCatName val="0"/>
          <c:showSerName val="0"/>
          <c:showPercent val="0"/>
          <c:showBubbleSize val="0"/>
        </c:dLbls>
        <c:gapWidth val="100"/>
        <c:overlap val="-24"/>
        <c:axId val="635604200"/>
        <c:axId val="635604592"/>
      </c:barChart>
      <c:catAx>
        <c:axId val="63560420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900" b="1" i="0" u="none" strike="noStrike" kern="1200" baseline="0">
                <a:solidFill>
                  <a:schemeClr val="tx1">
                    <a:lumMod val="50000"/>
                    <a:lumOff val="50000"/>
                  </a:schemeClr>
                </a:solidFill>
                <a:latin typeface="+mn-lt"/>
                <a:ea typeface="+mn-ea"/>
                <a:cs typeface="+mn-cs"/>
              </a:defRPr>
            </a:pPr>
            <a:endParaRPr lang="he-IL"/>
          </a:p>
        </c:txPr>
        <c:crossAx val="635604592"/>
        <c:crosses val="autoZero"/>
        <c:auto val="1"/>
        <c:lblAlgn val="ctr"/>
        <c:lblOffset val="100"/>
        <c:noMultiLvlLbl val="0"/>
      </c:catAx>
      <c:valAx>
        <c:axId val="635604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50000"/>
                    <a:lumOff val="50000"/>
                  </a:schemeClr>
                </a:solidFill>
                <a:latin typeface="+mn-lt"/>
                <a:ea typeface="+mn-ea"/>
                <a:cs typeface="+mn-cs"/>
              </a:defRPr>
            </a:pPr>
            <a:endParaRPr lang="he-IL"/>
          </a:p>
        </c:txPr>
        <c:crossAx val="635604200"/>
        <c:crosses val="max"/>
        <c:crossBetween val="between"/>
      </c:valAx>
      <c:spPr>
        <a:noFill/>
        <a:ln w="9525">
          <a:solidFill>
            <a:schemeClr val="bg1"/>
          </a:solid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648403777873E-2"/>
          <c:y val="0.12788087541379942"/>
          <c:w val="0.86995423641316005"/>
          <c:h val="0.73392039551542521"/>
        </c:manualLayout>
      </c:layout>
      <c:barChart>
        <c:barDir val="col"/>
        <c:grouping val="clustered"/>
        <c:varyColors val="0"/>
        <c:ser>
          <c:idx val="0"/>
          <c:order val="0"/>
          <c:spPr>
            <a:solidFill>
              <a:schemeClr val="accent6">
                <a:lumMod val="50000"/>
              </a:schemeClr>
            </a:solidFill>
            <a:ln w="50800">
              <a:solidFill>
                <a:srgbClr val="C00000"/>
              </a:solidFill>
            </a:ln>
            <a:effectLst/>
          </c:spPr>
          <c:invertIfNegative val="0"/>
          <c:cat>
            <c:numRef>
              <c:f>'אחוז שינוי 5 שנתי לגרפים'!$A$4:$A$34</c:f>
              <c:numCache>
                <c:formatCode>General</c:formatCode>
                <c:ptCount val="31"/>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numCache>
            </c:numRef>
          </c:cat>
          <c:val>
            <c:numRef>
              <c:f>'אחוז שינוי 5 שנתי לגרפים'!$L$4:$L$34</c:f>
              <c:numCache>
                <c:formatCode>_(* #,##0.0_);_(* \(#,##0.0\);_(* "-"??_);_(@_)</c:formatCode>
                <c:ptCount val="31"/>
                <c:pt idx="0">
                  <c:v>56.276532645439389</c:v>
                </c:pt>
                <c:pt idx="1">
                  <c:v>60.301396463829043</c:v>
                </c:pt>
                <c:pt idx="2">
                  <c:v>64.480784444674839</c:v>
                </c:pt>
                <c:pt idx="3">
                  <c:v>65.952629746898054</c:v>
                </c:pt>
                <c:pt idx="4">
                  <c:v>63.44367041939153</c:v>
                </c:pt>
                <c:pt idx="5">
                  <c:v>62.563575409429333</c:v>
                </c:pt>
                <c:pt idx="6">
                  <c:v>62.300238302259828</c:v>
                </c:pt>
                <c:pt idx="7">
                  <c:v>61.63853594000603</c:v>
                </c:pt>
                <c:pt idx="8">
                  <c:v>63.929158655407058</c:v>
                </c:pt>
                <c:pt idx="9">
                  <c:v>67.669842329685906</c:v>
                </c:pt>
                <c:pt idx="10">
                  <c:v>68.757693083647183</c:v>
                </c:pt>
                <c:pt idx="11">
                  <c:v>67.682193766870171</c:v>
                </c:pt>
                <c:pt idx="12">
                  <c:v>67.725606870665459</c:v>
                </c:pt>
                <c:pt idx="13">
                  <c:v>67.134207903640942</c:v>
                </c:pt>
                <c:pt idx="14">
                  <c:v>67.496249416477809</c:v>
                </c:pt>
                <c:pt idx="15">
                  <c:v>69.977267153634784</c:v>
                </c:pt>
                <c:pt idx="16">
                  <c:v>73.468617792068898</c:v>
                </c:pt>
                <c:pt idx="17">
                  <c:v>75.109777871230904</c:v>
                </c:pt>
                <c:pt idx="18">
                  <c:v>77.843440519830665</c:v>
                </c:pt>
                <c:pt idx="19">
                  <c:v>81.243489330728096</c:v>
                </c:pt>
                <c:pt idx="20">
                  <c:v>85.050615289932793</c:v>
                </c:pt>
                <c:pt idx="21">
                  <c:v>89.077349590679816</c:v>
                </c:pt>
                <c:pt idx="22">
                  <c:v>92.790178516036306</c:v>
                </c:pt>
                <c:pt idx="23">
                  <c:v>92.815210866759642</c:v>
                </c:pt>
                <c:pt idx="24">
                  <c:v>92.029796586707292</c:v>
                </c:pt>
                <c:pt idx="25">
                  <c:v>90.810149856497361</c:v>
                </c:pt>
                <c:pt idx="26">
                  <c:v>91.143760420413372</c:v>
                </c:pt>
                <c:pt idx="27">
                  <c:v>92.702297582319758</c:v>
                </c:pt>
                <c:pt idx="28">
                  <c:v>93.534250811015895</c:v>
                </c:pt>
                <c:pt idx="29">
                  <c:v>95.819932633221129</c:v>
                </c:pt>
                <c:pt idx="30">
                  <c:v>98.304481712164375</c:v>
                </c:pt>
              </c:numCache>
            </c:numRef>
          </c:val>
        </c:ser>
        <c:dLbls>
          <c:showLegendKey val="0"/>
          <c:showVal val="0"/>
          <c:showCatName val="0"/>
          <c:showSerName val="0"/>
          <c:showPercent val="0"/>
          <c:showBubbleSize val="0"/>
        </c:dLbls>
        <c:gapWidth val="219"/>
        <c:axId val="635598320"/>
        <c:axId val="635600280"/>
      </c:barChart>
      <c:catAx>
        <c:axId val="6355983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84000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he-IL"/>
          </a:p>
        </c:txPr>
        <c:crossAx val="635600280"/>
        <c:crosses val="autoZero"/>
        <c:auto val="1"/>
        <c:lblAlgn val="ctr"/>
        <c:lblOffset val="100"/>
        <c:noMultiLvlLbl val="0"/>
      </c:catAx>
      <c:valAx>
        <c:axId val="635600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he-IL"/>
          </a:p>
        </c:txPr>
        <c:crossAx val="635598320"/>
        <c:crosses val="max"/>
        <c:crossBetween val="between"/>
      </c:valAx>
      <c:spPr>
        <a:noFill/>
        <a:ln w="0">
          <a:noFill/>
        </a:ln>
        <a:effectLst/>
      </c:spPr>
    </c:plotArea>
    <c:plotVisOnly val="1"/>
    <c:dispBlanksAs val="gap"/>
    <c:showDLblsOverMax val="0"/>
  </c:chart>
  <c:spPr>
    <a:noFill/>
    <a:ln w="19050" cap="flat" cmpd="sng" algn="ctr">
      <a:noFill/>
      <a:round/>
    </a:ln>
    <a:effectLst/>
  </c:spPr>
  <c:txPr>
    <a:bodyPr/>
    <a:lstStyle/>
    <a:p>
      <a:pPr>
        <a:defRPr/>
      </a:pPr>
      <a:endParaRPr lang="he-IL"/>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563FA94-67C1-4FB4-8885-C5CB283D209F}" type="datetimeFigureOut">
              <a:rPr lang="he-IL" smtClean="0"/>
              <a:t>א'/אלול/תשע"ו</a:t>
            </a:fld>
            <a:endParaRPr lang="he-IL" dirty="0"/>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71CBDE9-3AE0-428A-91A8-B0950A1BD99F}" type="slidenum">
              <a:rPr lang="he-IL" smtClean="0"/>
              <a:t>‹#›</a:t>
            </a:fld>
            <a:endParaRPr lang="he-IL" dirty="0"/>
          </a:p>
        </p:txBody>
      </p:sp>
    </p:spTree>
    <p:extLst>
      <p:ext uri="{BB962C8B-B14F-4D97-AF65-F5344CB8AC3E}">
        <p14:creationId xmlns:p14="http://schemas.microsoft.com/office/powerpoint/2010/main" val="31515467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מציין מיקום של תמונת שקופית 1"/>
          <p:cNvSpPr>
            <a:spLocks noGrp="1" noRot="1" noChangeAspect="1" noTextEdit="1"/>
          </p:cNvSpPr>
          <p:nvPr>
            <p:ph type="sldImg"/>
          </p:nvPr>
        </p:nvSpPr>
        <p:spPr>
          <a:ln/>
        </p:spPr>
      </p:sp>
      <p:sp>
        <p:nvSpPr>
          <p:cNvPr id="50179" name="מציין מיקום של הערות 2"/>
          <p:cNvSpPr>
            <a:spLocks noGrp="1"/>
          </p:cNvSpPr>
          <p:nvPr>
            <p:ph type="body" idx="1"/>
          </p:nvPr>
        </p:nvSpPr>
        <p:spPr>
          <a:noFill/>
        </p:spPr>
        <p:txBody>
          <a:bodyPr/>
          <a:lstStyle/>
          <a:p>
            <a:endParaRPr lang="he-IL" altLang="he-IL" dirty="0" smtClean="0"/>
          </a:p>
        </p:txBody>
      </p:sp>
      <p:sp>
        <p:nvSpPr>
          <p:cNvPr id="50180" name="מציין מיקום של מספר שקופית 3"/>
          <p:cNvSpPr>
            <a:spLocks noGrp="1"/>
          </p:cNvSpPr>
          <p:nvPr>
            <p:ph type="sldNum" sz="quarter" idx="5"/>
          </p:nvPr>
        </p:nvSpPr>
        <p:spPr>
          <a:noFill/>
        </p:spPr>
        <p:txBody>
          <a:bodyPr/>
          <a:lstStyle>
            <a:lvl1pPr algn="l" rtl="0" eaLnBrk="0" hangingPunct="0">
              <a:defRPr sz="4800">
                <a:solidFill>
                  <a:schemeClr val="tx1"/>
                </a:solidFill>
                <a:latin typeface="Times New Roman" pitchFamily="18" charset="0"/>
                <a:cs typeface="Arial" pitchFamily="34" charset="0"/>
              </a:defRPr>
            </a:lvl1pPr>
            <a:lvl2pPr marL="742950" indent="-285750" algn="l" rtl="0" eaLnBrk="0" hangingPunct="0">
              <a:defRPr sz="4800">
                <a:solidFill>
                  <a:schemeClr val="tx1"/>
                </a:solidFill>
                <a:latin typeface="Times New Roman" pitchFamily="18" charset="0"/>
                <a:cs typeface="Arial" pitchFamily="34" charset="0"/>
              </a:defRPr>
            </a:lvl2pPr>
            <a:lvl3pPr marL="1143000" indent="-228600" algn="l" rtl="0" eaLnBrk="0" hangingPunct="0">
              <a:defRPr sz="4800">
                <a:solidFill>
                  <a:schemeClr val="tx1"/>
                </a:solidFill>
                <a:latin typeface="Times New Roman" pitchFamily="18" charset="0"/>
                <a:cs typeface="Arial" pitchFamily="34" charset="0"/>
              </a:defRPr>
            </a:lvl3pPr>
            <a:lvl4pPr marL="1600200" indent="-228600" algn="l" rtl="0" eaLnBrk="0" hangingPunct="0">
              <a:defRPr sz="4800">
                <a:solidFill>
                  <a:schemeClr val="tx1"/>
                </a:solidFill>
                <a:latin typeface="Times New Roman" pitchFamily="18" charset="0"/>
                <a:cs typeface="Arial" pitchFamily="34" charset="0"/>
              </a:defRPr>
            </a:lvl4pPr>
            <a:lvl5pPr marL="2057400" indent="-228600" algn="l" rtl="0" eaLnBrk="0" hangingPunct="0">
              <a:defRPr sz="4800">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9pPr>
          </a:lstStyle>
          <a:p>
            <a:pPr rtl="1" eaLnBrk="1" hangingPunct="1"/>
            <a:fld id="{BB8D7AE1-3D2F-4A34-A34C-0CEC434AAC4F}" type="slidenum">
              <a:rPr lang="he-IL" altLang="he-IL" sz="1200" smtClean="0">
                <a:cs typeface="Times New Roman" pitchFamily="18" charset="0"/>
              </a:rPr>
              <a:pPr rtl="1" eaLnBrk="1" hangingPunct="1"/>
              <a:t>1</a:t>
            </a:fld>
            <a:endParaRPr lang="en-US" altLang="he-IL" sz="1200" dirty="0" smtClean="0"/>
          </a:p>
        </p:txBody>
      </p:sp>
    </p:spTree>
    <p:extLst>
      <p:ext uri="{BB962C8B-B14F-4D97-AF65-F5344CB8AC3E}">
        <p14:creationId xmlns:p14="http://schemas.microsoft.com/office/powerpoint/2010/main" val="48132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9C23FFF-AC5E-425E-A0B6-D18110741584}" type="slidenum">
              <a:rPr lang="he-IL" altLang="he-IL" smtClean="0"/>
              <a:pPr eaLnBrk="1" hangingPunct="1">
                <a:spcBef>
                  <a:spcPct val="0"/>
                </a:spcBef>
              </a:pPr>
              <a:t>8</a:t>
            </a:fld>
            <a:endParaRPr lang="en-US" altLang="he-IL" dirty="0" smtClean="0"/>
          </a:p>
        </p:txBody>
      </p:sp>
      <p:sp>
        <p:nvSpPr>
          <p:cNvPr id="45059" name="Rectangle 2"/>
          <p:cNvSpPr>
            <a:spLocks noGrp="1" noRot="1" noChangeAspect="1" noChangeArrowheads="1" noTextEdit="1"/>
          </p:cNvSpPr>
          <p:nvPr>
            <p:ph type="sldImg"/>
          </p:nvPr>
        </p:nvSpPr>
        <p:spPr>
          <a:xfrm>
            <a:off x="1146175" y="684213"/>
            <a:ext cx="4567238" cy="3425825"/>
          </a:xfrm>
          <a:solidFill>
            <a:srgbClr val="FFFFFF"/>
          </a:solidFill>
          <a:ln/>
        </p:spPr>
      </p:sp>
      <p:sp>
        <p:nvSpPr>
          <p:cNvPr id="45060" name="Rectangle 3"/>
          <p:cNvSpPr>
            <a:spLocks noGrp="1" noChangeArrowheads="1"/>
          </p:cNvSpPr>
          <p:nvPr>
            <p:ph type="body" idx="1"/>
          </p:nvPr>
        </p:nvSpPr>
        <p:spPr>
          <a:xfrm>
            <a:off x="914400" y="4354513"/>
            <a:ext cx="5029200" cy="4419600"/>
          </a:xfrm>
          <a:solidFill>
            <a:srgbClr val="FFFFFF"/>
          </a:solidFill>
          <a:ln>
            <a:solidFill>
              <a:srgbClr val="000000"/>
            </a:solidFill>
            <a:miter lim="800000"/>
            <a:headEnd/>
            <a:tailEnd/>
          </a:ln>
        </p:spPr>
        <p:txBody>
          <a:bodyPr/>
          <a:lstStyle/>
          <a:p>
            <a:pPr eaLnBrk="1" hangingPunct="1"/>
            <a:endParaRPr lang="en-US" altLang="he-IL" dirty="0" smtClean="0"/>
          </a:p>
        </p:txBody>
      </p:sp>
    </p:spTree>
    <p:extLst>
      <p:ext uri="{BB962C8B-B14F-4D97-AF65-F5344CB8AC3E}">
        <p14:creationId xmlns:p14="http://schemas.microsoft.com/office/powerpoint/2010/main" val="299517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מציין מיקום של תמונת שקופית 1"/>
          <p:cNvSpPr>
            <a:spLocks noGrp="1" noRot="1" noChangeAspect="1" noTextEdit="1"/>
          </p:cNvSpPr>
          <p:nvPr>
            <p:ph type="sldImg"/>
          </p:nvPr>
        </p:nvSpPr>
        <p:spPr>
          <a:ln/>
        </p:spPr>
      </p:sp>
      <p:sp>
        <p:nvSpPr>
          <p:cNvPr id="46083" name="מציין מיקום של הערות 2"/>
          <p:cNvSpPr>
            <a:spLocks noGrp="1"/>
          </p:cNvSpPr>
          <p:nvPr>
            <p:ph type="body" idx="1"/>
          </p:nvPr>
        </p:nvSpPr>
        <p:spPr>
          <a:noFill/>
        </p:spPr>
        <p:txBody>
          <a:bodyPr/>
          <a:lstStyle/>
          <a:p>
            <a:endParaRPr lang="he-IL" altLang="he-IL" dirty="0" smtClean="0"/>
          </a:p>
        </p:txBody>
      </p:sp>
      <p:sp>
        <p:nvSpPr>
          <p:cNvPr id="46084" name="מציין מיקום של מספר שקופית 3"/>
          <p:cNvSpPr>
            <a:spLocks noGrp="1"/>
          </p:cNvSpPr>
          <p:nvPr>
            <p:ph type="sldNum" sz="quarter" idx="5"/>
          </p:nvPr>
        </p:nvSpPr>
        <p:spPr>
          <a:noFill/>
        </p:spPr>
        <p:txBody>
          <a:bodyPr/>
          <a:lstStyle>
            <a:lvl1pPr algn="l" rtl="0" eaLnBrk="0" hangingPunct="0">
              <a:defRPr sz="4800">
                <a:solidFill>
                  <a:schemeClr val="tx1"/>
                </a:solidFill>
                <a:latin typeface="Times New Roman" pitchFamily="18" charset="0"/>
                <a:cs typeface="Arial" pitchFamily="34" charset="0"/>
              </a:defRPr>
            </a:lvl1pPr>
            <a:lvl2pPr marL="742950" indent="-285750" algn="l" rtl="0" eaLnBrk="0" hangingPunct="0">
              <a:defRPr sz="4800">
                <a:solidFill>
                  <a:schemeClr val="tx1"/>
                </a:solidFill>
                <a:latin typeface="Times New Roman" pitchFamily="18" charset="0"/>
                <a:cs typeface="Arial" pitchFamily="34" charset="0"/>
              </a:defRPr>
            </a:lvl2pPr>
            <a:lvl3pPr marL="1143000" indent="-228600" algn="l" rtl="0" eaLnBrk="0" hangingPunct="0">
              <a:defRPr sz="4800">
                <a:solidFill>
                  <a:schemeClr val="tx1"/>
                </a:solidFill>
                <a:latin typeface="Times New Roman" pitchFamily="18" charset="0"/>
                <a:cs typeface="Arial" pitchFamily="34" charset="0"/>
              </a:defRPr>
            </a:lvl3pPr>
            <a:lvl4pPr marL="1600200" indent="-228600" algn="l" rtl="0" eaLnBrk="0" hangingPunct="0">
              <a:defRPr sz="4800">
                <a:solidFill>
                  <a:schemeClr val="tx1"/>
                </a:solidFill>
                <a:latin typeface="Times New Roman" pitchFamily="18" charset="0"/>
                <a:cs typeface="Arial" pitchFamily="34" charset="0"/>
              </a:defRPr>
            </a:lvl4pPr>
            <a:lvl5pPr marL="2057400" indent="-228600" algn="l" rtl="0" eaLnBrk="0" hangingPunct="0">
              <a:defRPr sz="4800">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9pPr>
          </a:lstStyle>
          <a:p>
            <a:pPr rtl="1" eaLnBrk="1" hangingPunct="1"/>
            <a:fld id="{AF742E14-E2C4-4317-806B-49ABA5E252B7}" type="slidenum">
              <a:rPr lang="he-IL" altLang="he-IL" sz="1200" smtClean="0">
                <a:cs typeface="Times New Roman" pitchFamily="18" charset="0"/>
              </a:rPr>
              <a:pPr rtl="1" eaLnBrk="1" hangingPunct="1"/>
              <a:t>9</a:t>
            </a:fld>
            <a:endParaRPr lang="en-US" altLang="he-IL" sz="1200" dirty="0" smtClean="0"/>
          </a:p>
        </p:txBody>
      </p:sp>
    </p:spTree>
    <p:extLst>
      <p:ext uri="{BB962C8B-B14F-4D97-AF65-F5344CB8AC3E}">
        <p14:creationId xmlns:p14="http://schemas.microsoft.com/office/powerpoint/2010/main" val="172116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מציין מיקום של תמונת שקופית 1"/>
          <p:cNvSpPr>
            <a:spLocks noGrp="1" noRot="1" noChangeAspect="1" noTextEdit="1"/>
          </p:cNvSpPr>
          <p:nvPr>
            <p:ph type="sldImg"/>
          </p:nvPr>
        </p:nvSpPr>
        <p:spPr>
          <a:ln/>
        </p:spPr>
      </p:sp>
      <p:sp>
        <p:nvSpPr>
          <p:cNvPr id="47107" name="מציין מיקום של הערות 2"/>
          <p:cNvSpPr>
            <a:spLocks noGrp="1"/>
          </p:cNvSpPr>
          <p:nvPr>
            <p:ph type="body" idx="1"/>
          </p:nvPr>
        </p:nvSpPr>
        <p:spPr>
          <a:noFill/>
        </p:spPr>
        <p:txBody>
          <a:bodyPr/>
          <a:lstStyle/>
          <a:p>
            <a:endParaRPr lang="he-IL" altLang="he-IL" dirty="0" smtClean="0"/>
          </a:p>
        </p:txBody>
      </p:sp>
      <p:sp>
        <p:nvSpPr>
          <p:cNvPr id="47108" name="מציין מיקום של מספר שקופית 3"/>
          <p:cNvSpPr>
            <a:spLocks noGrp="1"/>
          </p:cNvSpPr>
          <p:nvPr>
            <p:ph type="sldNum" sz="quarter" idx="5"/>
          </p:nvPr>
        </p:nvSpPr>
        <p:spPr>
          <a:noFill/>
        </p:spPr>
        <p:txBody>
          <a:bodyPr/>
          <a:lstStyle>
            <a:lvl1pPr algn="l" rtl="0" eaLnBrk="0" hangingPunct="0">
              <a:defRPr sz="4800">
                <a:solidFill>
                  <a:schemeClr val="tx1"/>
                </a:solidFill>
                <a:latin typeface="Times New Roman" pitchFamily="18" charset="0"/>
                <a:cs typeface="Arial" pitchFamily="34" charset="0"/>
              </a:defRPr>
            </a:lvl1pPr>
            <a:lvl2pPr marL="742950" indent="-285750" algn="l" rtl="0" eaLnBrk="0" hangingPunct="0">
              <a:defRPr sz="4800">
                <a:solidFill>
                  <a:schemeClr val="tx1"/>
                </a:solidFill>
                <a:latin typeface="Times New Roman" pitchFamily="18" charset="0"/>
                <a:cs typeface="Arial" pitchFamily="34" charset="0"/>
              </a:defRPr>
            </a:lvl2pPr>
            <a:lvl3pPr marL="1143000" indent="-228600" algn="l" rtl="0" eaLnBrk="0" hangingPunct="0">
              <a:defRPr sz="4800">
                <a:solidFill>
                  <a:schemeClr val="tx1"/>
                </a:solidFill>
                <a:latin typeface="Times New Roman" pitchFamily="18" charset="0"/>
                <a:cs typeface="Arial" pitchFamily="34" charset="0"/>
              </a:defRPr>
            </a:lvl3pPr>
            <a:lvl4pPr marL="1600200" indent="-228600" algn="l" rtl="0" eaLnBrk="0" hangingPunct="0">
              <a:defRPr sz="4800">
                <a:solidFill>
                  <a:schemeClr val="tx1"/>
                </a:solidFill>
                <a:latin typeface="Times New Roman" pitchFamily="18" charset="0"/>
                <a:cs typeface="Arial" pitchFamily="34" charset="0"/>
              </a:defRPr>
            </a:lvl4pPr>
            <a:lvl5pPr marL="2057400" indent="-228600" algn="l" rtl="0" eaLnBrk="0" hangingPunct="0">
              <a:defRPr sz="4800">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9pPr>
          </a:lstStyle>
          <a:p>
            <a:pPr rtl="1" eaLnBrk="1" hangingPunct="1"/>
            <a:fld id="{AFD1B7FB-92BC-4A04-A46F-305F27AF8549}" type="slidenum">
              <a:rPr lang="he-IL" altLang="he-IL" sz="1200" smtClean="0">
                <a:cs typeface="Times New Roman" pitchFamily="18" charset="0"/>
              </a:rPr>
              <a:pPr rtl="1" eaLnBrk="1" hangingPunct="1"/>
              <a:t>11</a:t>
            </a:fld>
            <a:endParaRPr lang="en-US" altLang="he-IL" sz="1200" dirty="0" smtClean="0"/>
          </a:p>
        </p:txBody>
      </p:sp>
    </p:spTree>
    <p:extLst>
      <p:ext uri="{BB962C8B-B14F-4D97-AF65-F5344CB8AC3E}">
        <p14:creationId xmlns:p14="http://schemas.microsoft.com/office/powerpoint/2010/main" val="396404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מציין מיקום של תמונת שקופית 1"/>
          <p:cNvSpPr>
            <a:spLocks noGrp="1" noRot="1" noChangeAspect="1" noTextEdit="1"/>
          </p:cNvSpPr>
          <p:nvPr>
            <p:ph type="sldImg"/>
          </p:nvPr>
        </p:nvSpPr>
        <p:spPr>
          <a:ln/>
        </p:spPr>
      </p:sp>
      <p:sp>
        <p:nvSpPr>
          <p:cNvPr id="49155" name="מציין מיקום של הערות 2"/>
          <p:cNvSpPr>
            <a:spLocks noGrp="1"/>
          </p:cNvSpPr>
          <p:nvPr>
            <p:ph type="body" idx="1"/>
          </p:nvPr>
        </p:nvSpPr>
        <p:spPr>
          <a:noFill/>
        </p:spPr>
        <p:txBody>
          <a:bodyPr/>
          <a:lstStyle/>
          <a:p>
            <a:endParaRPr lang="he-IL" altLang="he-IL" dirty="0" smtClean="0"/>
          </a:p>
        </p:txBody>
      </p:sp>
      <p:sp>
        <p:nvSpPr>
          <p:cNvPr id="49156" name="מציין מיקום של מספר שקופית 3"/>
          <p:cNvSpPr>
            <a:spLocks noGrp="1"/>
          </p:cNvSpPr>
          <p:nvPr>
            <p:ph type="sldNum" sz="quarter" idx="5"/>
          </p:nvPr>
        </p:nvSpPr>
        <p:spPr>
          <a:noFill/>
        </p:spPr>
        <p:txBody>
          <a:bodyPr/>
          <a:lstStyle>
            <a:lvl1pPr algn="l" rtl="0" eaLnBrk="0" hangingPunct="0">
              <a:defRPr sz="4800">
                <a:solidFill>
                  <a:schemeClr val="tx1"/>
                </a:solidFill>
                <a:latin typeface="Times New Roman" pitchFamily="18" charset="0"/>
                <a:cs typeface="Arial" pitchFamily="34" charset="0"/>
              </a:defRPr>
            </a:lvl1pPr>
            <a:lvl2pPr marL="742950" indent="-285750" algn="l" rtl="0" eaLnBrk="0" hangingPunct="0">
              <a:defRPr sz="4800">
                <a:solidFill>
                  <a:schemeClr val="tx1"/>
                </a:solidFill>
                <a:latin typeface="Times New Roman" pitchFamily="18" charset="0"/>
                <a:cs typeface="Arial" pitchFamily="34" charset="0"/>
              </a:defRPr>
            </a:lvl2pPr>
            <a:lvl3pPr marL="1143000" indent="-228600" algn="l" rtl="0" eaLnBrk="0" hangingPunct="0">
              <a:defRPr sz="4800">
                <a:solidFill>
                  <a:schemeClr val="tx1"/>
                </a:solidFill>
                <a:latin typeface="Times New Roman" pitchFamily="18" charset="0"/>
                <a:cs typeface="Arial" pitchFamily="34" charset="0"/>
              </a:defRPr>
            </a:lvl3pPr>
            <a:lvl4pPr marL="1600200" indent="-228600" algn="l" rtl="0" eaLnBrk="0" hangingPunct="0">
              <a:defRPr sz="4800">
                <a:solidFill>
                  <a:schemeClr val="tx1"/>
                </a:solidFill>
                <a:latin typeface="Times New Roman" pitchFamily="18" charset="0"/>
                <a:cs typeface="Arial" pitchFamily="34" charset="0"/>
              </a:defRPr>
            </a:lvl4pPr>
            <a:lvl5pPr marL="2057400" indent="-228600" algn="l" rtl="0" eaLnBrk="0" hangingPunct="0">
              <a:defRPr sz="4800">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9pPr>
          </a:lstStyle>
          <a:p>
            <a:pPr rtl="1" eaLnBrk="1" hangingPunct="1"/>
            <a:fld id="{4EF8493F-23E7-4CAE-9F18-2A6E93997E96}" type="slidenum">
              <a:rPr lang="he-IL" altLang="he-IL" sz="1200" smtClean="0">
                <a:cs typeface="Times New Roman" pitchFamily="18" charset="0"/>
              </a:rPr>
              <a:pPr rtl="1" eaLnBrk="1" hangingPunct="1"/>
              <a:t>12</a:t>
            </a:fld>
            <a:endParaRPr lang="en-US" altLang="he-IL" sz="1200" dirty="0" smtClean="0"/>
          </a:p>
        </p:txBody>
      </p:sp>
    </p:spTree>
    <p:extLst>
      <p:ext uri="{BB962C8B-B14F-4D97-AF65-F5344CB8AC3E}">
        <p14:creationId xmlns:p14="http://schemas.microsoft.com/office/powerpoint/2010/main" val="2651807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a:ln/>
        </p:spPr>
      </p:sp>
      <p:sp>
        <p:nvSpPr>
          <p:cNvPr id="48131" name="מציין מיקום של הערות 2"/>
          <p:cNvSpPr>
            <a:spLocks noGrp="1"/>
          </p:cNvSpPr>
          <p:nvPr>
            <p:ph type="body" idx="1"/>
          </p:nvPr>
        </p:nvSpPr>
        <p:spPr>
          <a:noFill/>
        </p:spPr>
        <p:txBody>
          <a:bodyPr/>
          <a:lstStyle/>
          <a:p>
            <a:endParaRPr lang="he-IL" altLang="he-IL" dirty="0" smtClean="0"/>
          </a:p>
        </p:txBody>
      </p:sp>
      <p:sp>
        <p:nvSpPr>
          <p:cNvPr id="48132" name="מציין מיקום של מספר שקופית 3"/>
          <p:cNvSpPr>
            <a:spLocks noGrp="1"/>
          </p:cNvSpPr>
          <p:nvPr>
            <p:ph type="sldNum" sz="quarter" idx="5"/>
          </p:nvPr>
        </p:nvSpPr>
        <p:spPr>
          <a:noFill/>
        </p:spPr>
        <p:txBody>
          <a:bodyPr/>
          <a:lstStyle>
            <a:lvl1pPr algn="l" rtl="0" eaLnBrk="0" hangingPunct="0">
              <a:defRPr sz="4800">
                <a:solidFill>
                  <a:schemeClr val="tx1"/>
                </a:solidFill>
                <a:latin typeface="Times New Roman" pitchFamily="18" charset="0"/>
                <a:cs typeface="Arial" pitchFamily="34" charset="0"/>
              </a:defRPr>
            </a:lvl1pPr>
            <a:lvl2pPr marL="742950" indent="-285750" algn="l" rtl="0" eaLnBrk="0" hangingPunct="0">
              <a:defRPr sz="4800">
                <a:solidFill>
                  <a:schemeClr val="tx1"/>
                </a:solidFill>
                <a:latin typeface="Times New Roman" pitchFamily="18" charset="0"/>
                <a:cs typeface="Arial" pitchFamily="34" charset="0"/>
              </a:defRPr>
            </a:lvl2pPr>
            <a:lvl3pPr marL="1143000" indent="-228600" algn="l" rtl="0" eaLnBrk="0" hangingPunct="0">
              <a:defRPr sz="4800">
                <a:solidFill>
                  <a:schemeClr val="tx1"/>
                </a:solidFill>
                <a:latin typeface="Times New Roman" pitchFamily="18" charset="0"/>
                <a:cs typeface="Arial" pitchFamily="34" charset="0"/>
              </a:defRPr>
            </a:lvl3pPr>
            <a:lvl4pPr marL="1600200" indent="-228600" algn="l" rtl="0" eaLnBrk="0" hangingPunct="0">
              <a:defRPr sz="4800">
                <a:solidFill>
                  <a:schemeClr val="tx1"/>
                </a:solidFill>
                <a:latin typeface="Times New Roman" pitchFamily="18" charset="0"/>
                <a:cs typeface="Arial" pitchFamily="34" charset="0"/>
              </a:defRPr>
            </a:lvl4pPr>
            <a:lvl5pPr marL="2057400" indent="-228600" algn="l" rtl="0" eaLnBrk="0" hangingPunct="0">
              <a:defRPr sz="4800">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sz="4800">
                <a:solidFill>
                  <a:schemeClr val="tx1"/>
                </a:solidFill>
                <a:latin typeface="Times New Roman" pitchFamily="18" charset="0"/>
                <a:cs typeface="Arial" pitchFamily="34" charset="0"/>
              </a:defRPr>
            </a:lvl9pPr>
          </a:lstStyle>
          <a:p>
            <a:pPr rtl="1" eaLnBrk="1" hangingPunct="1"/>
            <a:fld id="{8CE32DF7-2EC2-495E-AFB9-00DE699B4141}" type="slidenum">
              <a:rPr lang="he-IL" altLang="he-IL" sz="1200" smtClean="0">
                <a:cs typeface="Times New Roman" pitchFamily="18" charset="0"/>
              </a:rPr>
              <a:pPr rtl="1" eaLnBrk="1" hangingPunct="1"/>
              <a:t>13</a:t>
            </a:fld>
            <a:endParaRPr lang="en-US" altLang="he-IL" sz="1200" dirty="0" smtClean="0"/>
          </a:p>
        </p:txBody>
      </p:sp>
    </p:spTree>
    <p:extLst>
      <p:ext uri="{BB962C8B-B14F-4D97-AF65-F5344CB8AC3E}">
        <p14:creationId xmlns:p14="http://schemas.microsoft.com/office/powerpoint/2010/main" val="61192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A1A8637-B8F9-4AEC-82AE-3682209A35AF}" type="slidenum">
              <a:rPr lang="he-IL" smtClean="0"/>
              <a:t>18</a:t>
            </a:fld>
            <a:endParaRPr lang="he-IL" dirty="0"/>
          </a:p>
        </p:txBody>
      </p:sp>
    </p:spTree>
    <p:extLst>
      <p:ext uri="{BB962C8B-B14F-4D97-AF65-F5344CB8AC3E}">
        <p14:creationId xmlns:p14="http://schemas.microsoft.com/office/powerpoint/2010/main" val="367004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A1A8637-B8F9-4AEC-82AE-3682209A35AF}" type="slidenum">
              <a:rPr lang="he-IL" smtClean="0"/>
              <a:t>19</a:t>
            </a:fld>
            <a:endParaRPr lang="he-IL" dirty="0"/>
          </a:p>
        </p:txBody>
      </p:sp>
    </p:spTree>
    <p:extLst>
      <p:ext uri="{BB962C8B-B14F-4D97-AF65-F5344CB8AC3E}">
        <p14:creationId xmlns:p14="http://schemas.microsoft.com/office/powerpoint/2010/main" val="242801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Times New Roman" pitchFamily="18" charset="0"/>
                <a:cs typeface="Times New Roman" pitchFamily="18" charset="0"/>
              </a:defRPr>
            </a:lvl1pPr>
            <a:lvl2pPr marL="742950" indent="-285750" algn="l" eaLnBrk="0" hangingPunct="0">
              <a:spcBef>
                <a:spcPct val="30000"/>
              </a:spcBef>
              <a:defRPr sz="1200">
                <a:solidFill>
                  <a:schemeClr val="tx1"/>
                </a:solidFill>
                <a:latin typeface="Times New Roman" pitchFamily="18" charset="0"/>
                <a:cs typeface="Times New Roman" pitchFamily="18" charset="0"/>
              </a:defRPr>
            </a:lvl2pPr>
            <a:lvl3pPr marL="1143000" indent="-228600" algn="l" eaLnBrk="0" hangingPunct="0">
              <a:spcBef>
                <a:spcPct val="30000"/>
              </a:spcBef>
              <a:defRPr sz="1200">
                <a:solidFill>
                  <a:schemeClr val="tx1"/>
                </a:solidFill>
                <a:latin typeface="Times New Roman" pitchFamily="18" charset="0"/>
                <a:cs typeface="Times New Roman" pitchFamily="18" charset="0"/>
              </a:defRPr>
            </a:lvl3pPr>
            <a:lvl4pPr marL="1600200" indent="-228600" algn="l" eaLnBrk="0" hangingPunct="0">
              <a:spcBef>
                <a:spcPct val="30000"/>
              </a:spcBef>
              <a:defRPr sz="1200">
                <a:solidFill>
                  <a:schemeClr val="tx1"/>
                </a:solidFill>
                <a:latin typeface="Times New Roman" pitchFamily="18" charset="0"/>
                <a:cs typeface="Times New Roman" pitchFamily="18" charset="0"/>
              </a:defRPr>
            </a:lvl4pPr>
            <a:lvl5pPr marL="2057400" indent="-228600" algn="l" eaLnBrk="0" hangingPunct="0">
              <a:spcBef>
                <a:spcPct val="30000"/>
              </a:spcBef>
              <a:defRPr sz="1200">
                <a:solidFill>
                  <a:schemeClr val="tx1"/>
                </a:solidFill>
                <a:latin typeface="Times New Roman" pitchFamily="18" charset="0"/>
                <a:cs typeface="Times New Roman" pitchFamily="18" charset="0"/>
              </a:defRPr>
            </a:lvl5pPr>
            <a:lvl6pPr marL="2514600" indent="-228600" algn="l" rtl="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algn="l" rtl="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algn="l" rtl="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algn="l" rtl="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spcBef>
                <a:spcPct val="0"/>
              </a:spcBef>
            </a:pPr>
            <a:fld id="{E2B5603C-3FA2-4BE8-BC0F-2C1D0D1DF15A}" type="slidenum">
              <a:rPr lang="en-US" altLang="he-IL" smtClean="0"/>
              <a:pPr algn="r" eaLnBrk="1" hangingPunct="1">
                <a:spcBef>
                  <a:spcPct val="0"/>
                </a:spcBef>
              </a:pPr>
              <a:t>41</a:t>
            </a:fld>
            <a:endParaRPr lang="en-US" altLang="he-IL" dirty="0" smtClean="0"/>
          </a:p>
        </p:txBody>
      </p:sp>
      <p:sp>
        <p:nvSpPr>
          <p:cNvPr id="62467" name="Rectangle 2"/>
          <p:cNvSpPr>
            <a:spLocks noGrp="1" noRot="1" noChangeAspect="1" noChangeArrowheads="1" noTextEdit="1"/>
          </p:cNvSpPr>
          <p:nvPr>
            <p:ph type="sldImg"/>
          </p:nvPr>
        </p:nvSpPr>
        <p:spPr>
          <a:xfrm>
            <a:off x="1146175" y="684213"/>
            <a:ext cx="4567238" cy="3425825"/>
          </a:xfrm>
          <a:solidFill>
            <a:srgbClr val="FFFFFF"/>
          </a:solidFill>
          <a:ln/>
        </p:spPr>
      </p:sp>
      <p:sp>
        <p:nvSpPr>
          <p:cNvPr id="62468" name="Rectangle 3"/>
          <p:cNvSpPr>
            <a:spLocks noGrp="1" noChangeArrowheads="1"/>
          </p:cNvSpPr>
          <p:nvPr>
            <p:ph type="body" idx="1"/>
          </p:nvPr>
        </p:nvSpPr>
        <p:spPr>
          <a:xfrm>
            <a:off x="914838" y="4352890"/>
            <a:ext cx="5028326" cy="4421774"/>
          </a:xfrm>
          <a:solidFill>
            <a:srgbClr val="FFFFFF"/>
          </a:solidFill>
          <a:ln>
            <a:solidFill>
              <a:srgbClr val="000000"/>
            </a:solidFill>
            <a:miter lim="800000"/>
            <a:headEnd/>
            <a:tailEnd/>
          </a:ln>
        </p:spPr>
        <p:txBody>
          <a:bodyPr/>
          <a:lstStyle/>
          <a:p>
            <a:pPr eaLnBrk="1" hangingPunct="1"/>
            <a:endParaRPr lang="he-IL" altLang="he-IL" dirty="0" smtClean="0"/>
          </a:p>
        </p:txBody>
      </p:sp>
    </p:spTree>
    <p:extLst>
      <p:ext uri="{BB962C8B-B14F-4D97-AF65-F5344CB8AC3E}">
        <p14:creationId xmlns:p14="http://schemas.microsoft.com/office/powerpoint/2010/main" val="37474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165AF2E8-6E8C-4B1E-BEFD-DD4E84967033}" type="datetime8">
              <a:rPr lang="he-IL" smtClean="0"/>
              <a:t>04 ספטמבר 16</a:t>
            </a:fld>
            <a:endParaRPr lang="he-IL" dirty="0"/>
          </a:p>
        </p:txBody>
      </p:sp>
      <p:sp>
        <p:nvSpPr>
          <p:cNvPr id="5" name="Footer Placeholder 4"/>
          <p:cNvSpPr>
            <a:spLocks noGrp="1"/>
          </p:cNvSpPr>
          <p:nvPr>
            <p:ph type="ftr" sz="quarter" idx="11"/>
          </p:nvPr>
        </p:nvSpPr>
        <p:spPr/>
        <p:txBody>
          <a:bodyPr/>
          <a:lstStyle/>
          <a:p>
            <a:r>
              <a:rPr lang="en-US" dirty="0" smtClean="0"/>
              <a:t>Dr. Abraham Huli: www.huli.co.il </a:t>
            </a:r>
            <a:endParaRPr lang="he-IL" dirty="0"/>
          </a:p>
        </p:txBody>
      </p:sp>
      <p:sp>
        <p:nvSpPr>
          <p:cNvPr id="6" name="Slide Number Placeholder 5"/>
          <p:cNvSpPr>
            <a:spLocks noGrp="1"/>
          </p:cNvSpPr>
          <p:nvPr>
            <p:ph type="sldNum" sz="quarter" idx="12"/>
          </p:nvPr>
        </p:nvSpPr>
        <p:spPr/>
        <p:txBody>
          <a:bodyPr/>
          <a:lstStyle/>
          <a:p>
            <a:fld id="{E7D9154B-8060-49F4-A656-E4C0DF05EB3F}" type="slidenum">
              <a:rPr lang="he-IL" smtClean="0"/>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29F753A8-41DA-4993-9BAB-7C6366C28939}" type="datetime8">
              <a:rPr lang="he-IL" smtClean="0"/>
              <a:t>04 ספטמבר 16</a:t>
            </a:fld>
            <a:endParaRPr lang="he-IL" dirty="0"/>
          </a:p>
        </p:txBody>
      </p:sp>
      <p:sp>
        <p:nvSpPr>
          <p:cNvPr id="5" name="Footer Placeholder 4"/>
          <p:cNvSpPr>
            <a:spLocks noGrp="1"/>
          </p:cNvSpPr>
          <p:nvPr>
            <p:ph type="ftr" sz="quarter" idx="11"/>
          </p:nvPr>
        </p:nvSpPr>
        <p:spPr/>
        <p:txBody>
          <a:bodyPr/>
          <a:lstStyle/>
          <a:p>
            <a:r>
              <a:rPr lang="en-US" dirty="0" smtClean="0"/>
              <a:t>Dr. Abraham Huli: www.huli.co.il </a:t>
            </a:r>
            <a:endParaRPr lang="he-IL" dirty="0"/>
          </a:p>
        </p:txBody>
      </p:sp>
      <p:sp>
        <p:nvSpPr>
          <p:cNvPr id="6" name="Slide Number Placeholder 5"/>
          <p:cNvSpPr>
            <a:spLocks noGrp="1"/>
          </p:cNvSpPr>
          <p:nvPr>
            <p:ph type="sldNum" sz="quarter" idx="12"/>
          </p:nvPr>
        </p:nvSpPr>
        <p:spPr/>
        <p:txBody>
          <a:bodyPr/>
          <a:lstStyle/>
          <a:p>
            <a:fld id="{E7D9154B-8060-49F4-A656-E4C0DF05EB3F}" type="slidenum">
              <a:rPr lang="he-IL" smtClean="0"/>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25938AB-F669-4995-88D5-A5F1E4B2E159}" type="datetime8">
              <a:rPr lang="he-IL" smtClean="0"/>
              <a:t>04 ספטמבר 16</a:t>
            </a:fld>
            <a:endParaRPr lang="he-IL" dirty="0"/>
          </a:p>
        </p:txBody>
      </p:sp>
      <p:sp>
        <p:nvSpPr>
          <p:cNvPr id="5" name="Footer Placeholder 4"/>
          <p:cNvSpPr>
            <a:spLocks noGrp="1"/>
          </p:cNvSpPr>
          <p:nvPr>
            <p:ph type="ftr" sz="quarter" idx="11"/>
          </p:nvPr>
        </p:nvSpPr>
        <p:spPr/>
        <p:txBody>
          <a:bodyPr/>
          <a:lstStyle/>
          <a:p>
            <a:r>
              <a:rPr lang="en-US" dirty="0" smtClean="0"/>
              <a:t>Dr. Abraham Huli: www.huli.co.il </a:t>
            </a:r>
            <a:endParaRPr lang="he-IL" dirty="0"/>
          </a:p>
        </p:txBody>
      </p:sp>
      <p:sp>
        <p:nvSpPr>
          <p:cNvPr id="6" name="Slide Number Placeholder 5"/>
          <p:cNvSpPr>
            <a:spLocks noGrp="1"/>
          </p:cNvSpPr>
          <p:nvPr>
            <p:ph type="sldNum" sz="quarter" idx="12"/>
          </p:nvPr>
        </p:nvSpPr>
        <p:spPr/>
        <p:txBody>
          <a:bodyPr/>
          <a:lstStyle/>
          <a:p>
            <a:fld id="{E7D9154B-8060-49F4-A656-E4C0DF05EB3F}" type="slidenum">
              <a:rPr lang="he-IL" smtClean="0"/>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4E1DA5B4-4FA5-4452-9945-D8B36AA3B402}" type="datetime8">
              <a:rPr lang="he-IL" smtClean="0"/>
              <a:t>04 ספטמבר 16</a:t>
            </a:fld>
            <a:endParaRPr lang="he-IL" dirty="0"/>
          </a:p>
        </p:txBody>
      </p:sp>
      <p:sp>
        <p:nvSpPr>
          <p:cNvPr id="5" name="Footer Placeholder 4"/>
          <p:cNvSpPr>
            <a:spLocks noGrp="1"/>
          </p:cNvSpPr>
          <p:nvPr>
            <p:ph type="ftr" sz="quarter" idx="11"/>
          </p:nvPr>
        </p:nvSpPr>
        <p:spPr/>
        <p:txBody>
          <a:bodyPr/>
          <a:lstStyle/>
          <a:p>
            <a:r>
              <a:rPr lang="en-US" dirty="0" smtClean="0"/>
              <a:t>Dr. Abraham Huli: www.huli.co.il </a:t>
            </a:r>
            <a:endParaRPr lang="he-IL" dirty="0"/>
          </a:p>
        </p:txBody>
      </p:sp>
      <p:sp>
        <p:nvSpPr>
          <p:cNvPr id="6" name="Slide Number Placeholder 5"/>
          <p:cNvSpPr>
            <a:spLocks noGrp="1"/>
          </p:cNvSpPr>
          <p:nvPr>
            <p:ph type="sldNum" sz="quarter" idx="12"/>
          </p:nvPr>
        </p:nvSpPr>
        <p:spPr/>
        <p:txBody>
          <a:bodyPr/>
          <a:lstStyle/>
          <a:p>
            <a:fld id="{E7D9154B-8060-49F4-A656-E4C0DF05EB3F}" type="slidenum">
              <a:rPr lang="he-IL" smtClean="0"/>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7369652-C641-4A88-9CE4-507304756176}" type="datetime8">
              <a:rPr lang="he-IL" smtClean="0"/>
              <a:t>04 ספטמבר 16</a:t>
            </a:fld>
            <a:endParaRPr lang="he-IL" dirty="0"/>
          </a:p>
        </p:txBody>
      </p:sp>
      <p:sp>
        <p:nvSpPr>
          <p:cNvPr id="5" name="Footer Placeholder 4"/>
          <p:cNvSpPr>
            <a:spLocks noGrp="1"/>
          </p:cNvSpPr>
          <p:nvPr>
            <p:ph type="ftr" sz="quarter" idx="11"/>
          </p:nvPr>
        </p:nvSpPr>
        <p:spPr/>
        <p:txBody>
          <a:bodyPr/>
          <a:lstStyle/>
          <a:p>
            <a:r>
              <a:rPr lang="en-US" dirty="0" smtClean="0"/>
              <a:t>Dr. Abraham Huli: www.huli.co.il </a:t>
            </a:r>
            <a:endParaRPr lang="he-IL" dirty="0"/>
          </a:p>
        </p:txBody>
      </p:sp>
      <p:sp>
        <p:nvSpPr>
          <p:cNvPr id="6" name="Slide Number Placeholder 5"/>
          <p:cNvSpPr>
            <a:spLocks noGrp="1"/>
          </p:cNvSpPr>
          <p:nvPr>
            <p:ph type="sldNum" sz="quarter" idx="12"/>
          </p:nvPr>
        </p:nvSpPr>
        <p:spPr/>
        <p:txBody>
          <a:bodyPr/>
          <a:lstStyle/>
          <a:p>
            <a:fld id="{E7D9154B-8060-49F4-A656-E4C0DF05EB3F}" type="slidenum">
              <a:rPr lang="he-IL" smtClean="0"/>
              <a:t>‹#›</a:t>
            </a:fld>
            <a:endParaRPr lang="he-IL"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C0EFF520-8A29-4D1C-9962-D04BED0D71FF}" type="datetime8">
              <a:rPr lang="he-IL" smtClean="0"/>
              <a:t>04 ספטמבר 16</a:t>
            </a:fld>
            <a:endParaRPr lang="he-IL" dirty="0"/>
          </a:p>
        </p:txBody>
      </p:sp>
      <p:sp>
        <p:nvSpPr>
          <p:cNvPr id="6" name="Footer Placeholder 5"/>
          <p:cNvSpPr>
            <a:spLocks noGrp="1"/>
          </p:cNvSpPr>
          <p:nvPr>
            <p:ph type="ftr" sz="quarter" idx="11"/>
          </p:nvPr>
        </p:nvSpPr>
        <p:spPr/>
        <p:txBody>
          <a:bodyPr/>
          <a:lstStyle/>
          <a:p>
            <a:r>
              <a:rPr lang="en-US" dirty="0" smtClean="0"/>
              <a:t>Dr. Abraham Huli: www.huli.co.il </a:t>
            </a:r>
            <a:endParaRPr lang="he-IL" dirty="0"/>
          </a:p>
        </p:txBody>
      </p:sp>
      <p:sp>
        <p:nvSpPr>
          <p:cNvPr id="7" name="Slide Number Placeholder 6"/>
          <p:cNvSpPr>
            <a:spLocks noGrp="1"/>
          </p:cNvSpPr>
          <p:nvPr>
            <p:ph type="sldNum" sz="quarter" idx="12"/>
          </p:nvPr>
        </p:nvSpPr>
        <p:spPr/>
        <p:txBody>
          <a:bodyPr/>
          <a:lstStyle/>
          <a:p>
            <a:fld id="{E7D9154B-8060-49F4-A656-E4C0DF05EB3F}" type="slidenum">
              <a:rPr lang="he-IL" smtClean="0"/>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C850605-7006-4069-B52D-7A61E86C19C1}" type="datetime8">
              <a:rPr lang="he-IL" smtClean="0"/>
              <a:t>04 ספטמבר 16</a:t>
            </a:fld>
            <a:endParaRPr lang="he-IL" dirty="0"/>
          </a:p>
        </p:txBody>
      </p:sp>
      <p:sp>
        <p:nvSpPr>
          <p:cNvPr id="8" name="Footer Placeholder 7"/>
          <p:cNvSpPr>
            <a:spLocks noGrp="1"/>
          </p:cNvSpPr>
          <p:nvPr>
            <p:ph type="ftr" sz="quarter" idx="11"/>
          </p:nvPr>
        </p:nvSpPr>
        <p:spPr/>
        <p:txBody>
          <a:bodyPr/>
          <a:lstStyle/>
          <a:p>
            <a:r>
              <a:rPr lang="en-US" dirty="0" smtClean="0"/>
              <a:t>Dr. Abraham Huli: www.huli.co.il </a:t>
            </a:r>
            <a:endParaRPr lang="he-IL" dirty="0"/>
          </a:p>
        </p:txBody>
      </p:sp>
      <p:sp>
        <p:nvSpPr>
          <p:cNvPr id="9" name="Slide Number Placeholder 8"/>
          <p:cNvSpPr>
            <a:spLocks noGrp="1"/>
          </p:cNvSpPr>
          <p:nvPr>
            <p:ph type="sldNum" sz="quarter" idx="12"/>
          </p:nvPr>
        </p:nvSpPr>
        <p:spPr/>
        <p:txBody>
          <a:bodyPr/>
          <a:lstStyle/>
          <a:p>
            <a:fld id="{E7D9154B-8060-49F4-A656-E4C0DF05EB3F}" type="slidenum">
              <a:rPr lang="he-IL" smtClean="0"/>
              <a:t>‹#›</a:t>
            </a:fld>
            <a:endParaRPr lang="he-IL"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186DEC78-01DB-496D-851C-6E4069F59489}" type="datetime8">
              <a:rPr lang="he-IL" smtClean="0"/>
              <a:t>04 ספטמבר 16</a:t>
            </a:fld>
            <a:endParaRPr lang="he-IL" dirty="0"/>
          </a:p>
        </p:txBody>
      </p:sp>
      <p:sp>
        <p:nvSpPr>
          <p:cNvPr id="4" name="Footer Placeholder 3"/>
          <p:cNvSpPr>
            <a:spLocks noGrp="1"/>
          </p:cNvSpPr>
          <p:nvPr>
            <p:ph type="ftr" sz="quarter" idx="11"/>
          </p:nvPr>
        </p:nvSpPr>
        <p:spPr/>
        <p:txBody>
          <a:bodyPr/>
          <a:lstStyle/>
          <a:p>
            <a:r>
              <a:rPr lang="en-US" dirty="0" smtClean="0"/>
              <a:t>Dr. Abraham Huli: www.huli.co.il </a:t>
            </a:r>
            <a:endParaRPr lang="he-IL" dirty="0"/>
          </a:p>
        </p:txBody>
      </p:sp>
      <p:sp>
        <p:nvSpPr>
          <p:cNvPr id="5" name="Slide Number Placeholder 4"/>
          <p:cNvSpPr>
            <a:spLocks noGrp="1"/>
          </p:cNvSpPr>
          <p:nvPr>
            <p:ph type="sldNum" sz="quarter" idx="12"/>
          </p:nvPr>
        </p:nvSpPr>
        <p:spPr/>
        <p:txBody>
          <a:bodyPr/>
          <a:lstStyle/>
          <a:p>
            <a:fld id="{E7D9154B-8060-49F4-A656-E4C0DF05EB3F}" type="slidenum">
              <a:rPr lang="he-IL" smtClean="0"/>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29200" y="6528816"/>
            <a:ext cx="4114800" cy="329184"/>
          </a:xfrm>
        </p:spPr>
        <p:txBody>
          <a:bodyPr/>
          <a:lstStyle>
            <a:lvl1pPr algn="r">
              <a:defRPr>
                <a:solidFill>
                  <a:schemeClr val="tx1"/>
                </a:solidFill>
              </a:defRPr>
            </a:lvl1pPr>
          </a:lstStyle>
          <a:p>
            <a:r>
              <a:rPr lang="en-US" dirty="0" smtClean="0"/>
              <a:t>Dr. Abraham Huli: www.huli.co.il </a:t>
            </a:r>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9094268-D3DE-411E-A9C9-5D5E1AD9E80E}" type="datetime8">
              <a:rPr lang="he-IL" smtClean="0"/>
              <a:t>04 ספטמבר 16</a:t>
            </a:fld>
            <a:endParaRPr lang="he-IL" dirty="0"/>
          </a:p>
        </p:txBody>
      </p:sp>
      <p:sp>
        <p:nvSpPr>
          <p:cNvPr id="6" name="Footer Placeholder 5"/>
          <p:cNvSpPr>
            <a:spLocks noGrp="1"/>
          </p:cNvSpPr>
          <p:nvPr>
            <p:ph type="ftr" sz="quarter" idx="11"/>
          </p:nvPr>
        </p:nvSpPr>
        <p:spPr/>
        <p:txBody>
          <a:bodyPr/>
          <a:lstStyle/>
          <a:p>
            <a:r>
              <a:rPr lang="en-US" dirty="0" smtClean="0"/>
              <a:t>Dr. Abraham Huli: www.huli.co.il </a:t>
            </a:r>
            <a:endParaRPr lang="he-IL" dirty="0"/>
          </a:p>
        </p:txBody>
      </p:sp>
      <p:sp>
        <p:nvSpPr>
          <p:cNvPr id="7" name="Slide Number Placeholder 6"/>
          <p:cNvSpPr>
            <a:spLocks noGrp="1"/>
          </p:cNvSpPr>
          <p:nvPr>
            <p:ph type="sldNum" sz="quarter" idx="12"/>
          </p:nvPr>
        </p:nvSpPr>
        <p:spPr/>
        <p:txBody>
          <a:bodyPr/>
          <a:lstStyle/>
          <a:p>
            <a:fld id="{E7D9154B-8060-49F4-A656-E4C0DF05EB3F}" type="slidenum">
              <a:rPr lang="he-IL" smtClean="0"/>
              <a:t>‹#›</a:t>
            </a:fld>
            <a:endParaRPr lang="he-IL"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57FF8426-567E-4534-B6D2-73BF99BFB0B1}" type="datetime8">
              <a:rPr lang="he-IL" smtClean="0"/>
              <a:t>04 ספטמבר 16</a:t>
            </a:fld>
            <a:endParaRPr lang="he-IL" dirty="0"/>
          </a:p>
        </p:txBody>
      </p:sp>
      <p:sp>
        <p:nvSpPr>
          <p:cNvPr id="6" name="Footer Placeholder 5"/>
          <p:cNvSpPr>
            <a:spLocks noGrp="1"/>
          </p:cNvSpPr>
          <p:nvPr>
            <p:ph type="ftr" sz="quarter" idx="11"/>
          </p:nvPr>
        </p:nvSpPr>
        <p:spPr/>
        <p:txBody>
          <a:bodyPr/>
          <a:lstStyle/>
          <a:p>
            <a:r>
              <a:rPr lang="en-US" dirty="0" smtClean="0"/>
              <a:t>Dr. Abraham Huli: www.huli.co.il </a:t>
            </a:r>
            <a:endParaRPr lang="he-IL" dirty="0"/>
          </a:p>
        </p:txBody>
      </p:sp>
      <p:sp>
        <p:nvSpPr>
          <p:cNvPr id="7" name="Slide Number Placeholder 6"/>
          <p:cNvSpPr>
            <a:spLocks noGrp="1"/>
          </p:cNvSpPr>
          <p:nvPr>
            <p:ph type="sldNum" sz="quarter" idx="12"/>
          </p:nvPr>
        </p:nvSpPr>
        <p:spPr/>
        <p:txBody>
          <a:bodyPr/>
          <a:lstStyle/>
          <a:p>
            <a:fld id="{E7D9154B-8060-49F4-A656-E4C0DF05EB3F}" type="slidenum">
              <a:rPr lang="he-IL" smtClean="0"/>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9CA1802-127C-46A3-8AD4-F7EDD3B109C6}" type="datetime8">
              <a:rPr lang="he-IL" smtClean="0"/>
              <a:t>04 ספטמבר 16</a:t>
            </a:fld>
            <a:endParaRPr lang="he-IL"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dirty="0" smtClean="0"/>
              <a:t>Dr. Abraham Huli: www.huli.co.il </a:t>
            </a:r>
            <a:endParaRPr lang="he-IL"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7D9154B-8060-49F4-A656-E4C0DF05EB3F}" type="slidenum">
              <a:rPr lang="he-IL" smtClean="0"/>
              <a:t>‹#›</a:t>
            </a:fld>
            <a:endParaRPr lang="he-IL"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files.org.il/BRPortalStorage/a/1/60/25/37-ADDhnNH7Sm.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bs.gov.il/www/publications/tec21_e.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mailto:amichai@mof.gov.i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huli.co.il/"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מחבר ישר 2"/>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cxnSp>
        <p:nvCxnSpPr>
          <p:cNvPr id="19459" name="מחבר ישר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00707" name="Rectangle 3"/>
          <p:cNvSpPr>
            <a:spLocks noGrp="1" noChangeArrowheads="1"/>
          </p:cNvSpPr>
          <p:nvPr>
            <p:ph type="body" idx="1"/>
          </p:nvPr>
        </p:nvSpPr>
        <p:spPr>
          <a:xfrm>
            <a:off x="1219200" y="1676400"/>
            <a:ext cx="6172200" cy="3200400"/>
          </a:xfrm>
        </p:spPr>
        <p:txBody>
          <a:bodyPr/>
          <a:lstStyle/>
          <a:p>
            <a:pPr algn="l" eaLnBrk="1" hangingPunct="1">
              <a:buFontTx/>
              <a:buNone/>
              <a:defRPr/>
            </a:pPr>
            <a:r>
              <a:rPr lang="en-US" sz="2500" dirty="0" smtClean="0"/>
              <a:t> </a:t>
            </a:r>
          </a:p>
          <a:p>
            <a:pPr algn="l" eaLnBrk="1" hangingPunct="1">
              <a:buFontTx/>
              <a:buNone/>
              <a:defRPr/>
            </a:pPr>
            <a:endParaRPr lang="en-US" sz="2500" dirty="0" smtClean="0"/>
          </a:p>
        </p:txBody>
      </p:sp>
      <p:sp>
        <p:nvSpPr>
          <p:cNvPr id="200708" name="Rectangle 4"/>
          <p:cNvSpPr>
            <a:spLocks noGrp="1" noChangeArrowheads="1"/>
          </p:cNvSpPr>
          <p:nvPr>
            <p:ph type="title"/>
          </p:nvPr>
        </p:nvSpPr>
        <p:spPr bwMode="auto">
          <a:xfrm>
            <a:off x="0" y="692696"/>
            <a:ext cx="9144000" cy="1512168"/>
          </a:xfrm>
          <a:solidFill>
            <a:schemeClr val="bg1"/>
          </a:solidFill>
          <a:extLst/>
        </p:spPr>
        <p:txBody>
          <a:bodyPr vert="horz" wrap="square" lIns="91440" tIns="45720" rIns="91440" bIns="45720" numCol="1" anchor="t" anchorCtr="0" compatLnSpc="1">
            <a:prstTxWarp prst="textNoShape">
              <a:avLst/>
            </a:prstTxWarp>
            <a:normAutofit fontScale="90000"/>
          </a:bodyPr>
          <a:lstStyle/>
          <a:p>
            <a:pPr algn="ctr" rtl="0" eaLnBrk="1" hangingPunct="1">
              <a:defRPr/>
            </a:pPr>
            <a:r>
              <a:rPr lang="en-US" sz="4900" b="1" dirty="0" smtClean="0">
                <a:solidFill>
                  <a:srgbClr val="0070C0"/>
                </a:solidFill>
              </a:rPr>
              <a:t>“National Excellence” Indicator </a:t>
            </a:r>
            <a:r>
              <a:rPr lang="en-US" sz="2800" b="1" u="sng" dirty="0" smtClean="0">
                <a:solidFill>
                  <a:srgbClr val="0070C0"/>
                </a:solidFill>
              </a:rPr>
              <a:t/>
            </a:r>
            <a:br>
              <a:rPr lang="en-US" sz="2800" b="1" u="sng" dirty="0" smtClean="0">
                <a:solidFill>
                  <a:srgbClr val="0070C0"/>
                </a:solidFill>
              </a:rPr>
            </a:br>
            <a:r>
              <a:rPr lang="en-US" sz="2800" b="1" dirty="0" smtClean="0">
                <a:solidFill>
                  <a:srgbClr val="0070C0"/>
                </a:solidFill>
              </a:rPr>
              <a:t>         </a:t>
            </a:r>
            <a:r>
              <a:rPr lang="en-US" sz="2800" b="1" u="sng" dirty="0" smtClean="0">
                <a:solidFill>
                  <a:srgbClr val="0070C0"/>
                </a:solidFill>
              </a:rPr>
              <a:t>of a Democratic State</a:t>
            </a:r>
            <a:r>
              <a:rPr lang="en-US" sz="2800" b="1" dirty="0" smtClean="0">
                <a:solidFill>
                  <a:srgbClr val="0070C0"/>
                </a:solidFill>
              </a:rPr>
              <a:t>    </a:t>
            </a:r>
            <a:r>
              <a:rPr lang="en-US" sz="2800" b="1" u="sng" dirty="0" smtClean="0">
                <a:solidFill>
                  <a:srgbClr val="0070C0"/>
                </a:solidFill>
              </a:rPr>
              <a:t/>
            </a:r>
            <a:br>
              <a:rPr lang="en-US" sz="2800" b="1" u="sng" dirty="0" smtClean="0">
                <a:solidFill>
                  <a:srgbClr val="0070C0"/>
                </a:solidFill>
              </a:rPr>
            </a:br>
            <a:r>
              <a:rPr lang="en-US" sz="2800" b="1" dirty="0" smtClean="0">
                <a:solidFill>
                  <a:srgbClr val="0070C0"/>
                </a:solidFill>
              </a:rPr>
              <a:t/>
            </a:r>
            <a:br>
              <a:rPr lang="en-US" sz="2800" b="1" dirty="0" smtClean="0">
                <a:solidFill>
                  <a:srgbClr val="0070C0"/>
                </a:solidFill>
              </a:rPr>
            </a:br>
            <a:endParaRPr lang="en-US" sz="2800" dirty="0" smtClean="0"/>
          </a:p>
        </p:txBody>
      </p:sp>
      <p:sp>
        <p:nvSpPr>
          <p:cNvPr id="3" name="TextBox 2"/>
          <p:cNvSpPr txBox="1"/>
          <p:nvPr/>
        </p:nvSpPr>
        <p:spPr>
          <a:xfrm>
            <a:off x="827584" y="2276872"/>
            <a:ext cx="7848872" cy="4401205"/>
          </a:xfrm>
          <a:prstGeom prst="rect">
            <a:avLst/>
          </a:prstGeom>
          <a:noFill/>
        </p:spPr>
        <p:txBody>
          <a:bodyPr wrap="square" rtlCol="1">
            <a:spAutoFit/>
          </a:bodyPr>
          <a:lstStyle/>
          <a:p>
            <a:pPr marL="514350" indent="-514350" algn="l" rtl="0">
              <a:buFont typeface="Arial" panose="020B0604020202020204" pitchFamily="34" charset="0"/>
              <a:buChar char="•"/>
            </a:pPr>
            <a:r>
              <a:rPr lang="en-US" sz="2800" dirty="0" smtClean="0"/>
              <a:t>Question </a:t>
            </a:r>
            <a:r>
              <a:rPr lang="en-US" sz="2800" dirty="0"/>
              <a:t>no. 1 - Does the state need it ?</a:t>
            </a:r>
            <a:br>
              <a:rPr lang="en-US" sz="2800" dirty="0"/>
            </a:br>
            <a:endParaRPr lang="en-US" sz="2800" dirty="0" smtClean="0"/>
          </a:p>
          <a:p>
            <a:pPr marL="514350" indent="-514350" algn="l" rtl="0">
              <a:buFont typeface="Arial" panose="020B0604020202020204" pitchFamily="34" charset="0"/>
              <a:buChar char="•"/>
            </a:pPr>
            <a:r>
              <a:rPr lang="en-US" sz="2800" dirty="0" smtClean="0"/>
              <a:t>Question </a:t>
            </a:r>
            <a:r>
              <a:rPr lang="en-US" sz="2800" dirty="0"/>
              <a:t>no. 2 - Does the state know </a:t>
            </a:r>
            <a:br>
              <a:rPr lang="en-US" sz="2800" dirty="0"/>
            </a:br>
            <a:r>
              <a:rPr lang="en-US" sz="2800" dirty="0"/>
              <a:t>                              how to measure it ?</a:t>
            </a:r>
            <a:br>
              <a:rPr lang="en-US" sz="2800" dirty="0"/>
            </a:br>
            <a:endParaRPr lang="en-US" sz="2800" dirty="0" smtClean="0"/>
          </a:p>
          <a:p>
            <a:pPr marL="514350" indent="-514350" algn="l" rtl="0">
              <a:buFont typeface="Arial" panose="020B0604020202020204" pitchFamily="34" charset="0"/>
              <a:buChar char="•"/>
            </a:pPr>
            <a:r>
              <a:rPr lang="en-US" sz="2800" dirty="0" smtClean="0"/>
              <a:t>Question </a:t>
            </a:r>
            <a:r>
              <a:rPr lang="en-US" sz="2800" dirty="0"/>
              <a:t>no. 3 - Does the state know </a:t>
            </a:r>
            <a:br>
              <a:rPr lang="en-US" sz="2800" dirty="0"/>
            </a:br>
            <a:r>
              <a:rPr lang="en-US" sz="2800" dirty="0"/>
              <a:t>                              its “opportunities for </a:t>
            </a:r>
            <a:br>
              <a:rPr lang="en-US" sz="2800" dirty="0"/>
            </a:br>
            <a:r>
              <a:rPr lang="en-US" sz="2800" dirty="0"/>
              <a:t>                              improvement” ? </a:t>
            </a:r>
            <a:br>
              <a:rPr lang="en-US" sz="2800" dirty="0"/>
            </a:br>
            <a:r>
              <a:rPr lang="en-US" sz="2800" dirty="0"/>
              <a:t/>
            </a:r>
            <a:br>
              <a:rPr lang="en-US" sz="2800" dirty="0"/>
            </a:br>
            <a:endParaRPr lang="he-IL" sz="2800" dirty="0"/>
          </a:p>
        </p:txBody>
      </p:sp>
    </p:spTree>
    <p:extLst>
      <p:ext uri="{BB962C8B-B14F-4D97-AF65-F5344CB8AC3E}">
        <p14:creationId xmlns:p14="http://schemas.microsoft.com/office/powerpoint/2010/main" val="333881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SKM_C224e16051012410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04664"/>
            <a:ext cx="8797924" cy="6453336"/>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3884660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86" name="מחבר ישר 2"/>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cxnSp>
        <p:nvCxnSpPr>
          <p:cNvPr id="16387" name="מחבר ישר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388" name="AutoShape 2"/>
          <p:cNvSpPr>
            <a:spLocks noChangeArrowheads="1"/>
          </p:cNvSpPr>
          <p:nvPr/>
        </p:nvSpPr>
        <p:spPr bwMode="auto">
          <a:xfrm rot="29690">
            <a:off x="3581400" y="4419600"/>
            <a:ext cx="1100138" cy="1212850"/>
          </a:xfrm>
          <a:prstGeom prst="triangle">
            <a:avLst>
              <a:gd name="adj" fmla="val 50000"/>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rtl="0" eaLnBrk="1" hangingPunct="1">
              <a:spcBef>
                <a:spcPct val="0"/>
              </a:spcBef>
              <a:buFontTx/>
              <a:buNone/>
            </a:pPr>
            <a:endParaRPr lang="en-US" altLang="he-IL" sz="2400" dirty="0">
              <a:latin typeface="Times New Roman" pitchFamily="18" charset="0"/>
              <a:cs typeface="Times New Roman" pitchFamily="18" charset="0"/>
            </a:endParaRPr>
          </a:p>
        </p:txBody>
      </p:sp>
      <p:sp>
        <p:nvSpPr>
          <p:cNvPr id="16389" name="AutoShape 3"/>
          <p:cNvSpPr>
            <a:spLocks noChangeArrowheads="1"/>
          </p:cNvSpPr>
          <p:nvPr/>
        </p:nvSpPr>
        <p:spPr bwMode="auto">
          <a:xfrm rot="27217">
            <a:off x="4114800" y="5638800"/>
            <a:ext cx="1063625" cy="1087438"/>
          </a:xfrm>
          <a:prstGeom prst="triangle">
            <a:avLst>
              <a:gd name="adj" fmla="val 50000"/>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rtl="0" eaLnBrk="1" hangingPunct="1">
              <a:spcBef>
                <a:spcPct val="0"/>
              </a:spcBef>
              <a:buFontTx/>
              <a:buNone/>
            </a:pPr>
            <a:endParaRPr lang="en-US" altLang="he-IL" sz="2400" dirty="0">
              <a:latin typeface="Times New Roman" pitchFamily="18" charset="0"/>
              <a:cs typeface="Times New Roman" pitchFamily="18" charset="0"/>
            </a:endParaRPr>
          </a:p>
        </p:txBody>
      </p:sp>
      <p:sp>
        <p:nvSpPr>
          <p:cNvPr id="16390" name="AutoShape 4"/>
          <p:cNvSpPr>
            <a:spLocks noChangeArrowheads="1"/>
          </p:cNvSpPr>
          <p:nvPr/>
        </p:nvSpPr>
        <p:spPr bwMode="auto">
          <a:xfrm rot="27217">
            <a:off x="3048000" y="5638800"/>
            <a:ext cx="1063625" cy="1087438"/>
          </a:xfrm>
          <a:prstGeom prst="triangle">
            <a:avLst>
              <a:gd name="adj" fmla="val 50000"/>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rtl="0" eaLnBrk="1" hangingPunct="1">
              <a:spcBef>
                <a:spcPct val="0"/>
              </a:spcBef>
              <a:buFontTx/>
              <a:buNone/>
            </a:pPr>
            <a:endParaRPr lang="en-US" altLang="he-IL" sz="2400" dirty="0">
              <a:latin typeface="Times New Roman" pitchFamily="18" charset="0"/>
              <a:cs typeface="Times New Roman" pitchFamily="18" charset="0"/>
            </a:endParaRPr>
          </a:p>
        </p:txBody>
      </p:sp>
      <p:sp>
        <p:nvSpPr>
          <p:cNvPr id="16391" name="AutoShape 5"/>
          <p:cNvSpPr>
            <a:spLocks noChangeArrowheads="1"/>
          </p:cNvSpPr>
          <p:nvPr/>
        </p:nvSpPr>
        <p:spPr bwMode="auto">
          <a:xfrm rot="27217">
            <a:off x="3473450" y="3186113"/>
            <a:ext cx="1328738" cy="1077912"/>
          </a:xfrm>
          <a:prstGeom prst="triangle">
            <a:avLst>
              <a:gd name="adj" fmla="val 50000"/>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rtl="0" eaLnBrk="1" hangingPunct="1">
              <a:spcBef>
                <a:spcPct val="0"/>
              </a:spcBef>
              <a:buFontTx/>
              <a:buNone/>
            </a:pPr>
            <a:endParaRPr lang="en-US" altLang="he-IL" sz="2400" dirty="0">
              <a:latin typeface="Times New Roman" pitchFamily="18" charset="0"/>
              <a:cs typeface="Times New Roman" pitchFamily="18" charset="0"/>
            </a:endParaRPr>
          </a:p>
        </p:txBody>
      </p:sp>
      <p:sp>
        <p:nvSpPr>
          <p:cNvPr id="16392" name="AutoShape 6"/>
          <p:cNvSpPr>
            <a:spLocks noChangeArrowheads="1"/>
          </p:cNvSpPr>
          <p:nvPr/>
        </p:nvSpPr>
        <p:spPr bwMode="auto">
          <a:xfrm rot="27217">
            <a:off x="3509963" y="1676400"/>
            <a:ext cx="1328737" cy="1077913"/>
          </a:xfrm>
          <a:prstGeom prst="triangle">
            <a:avLst>
              <a:gd name="adj" fmla="val 50000"/>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rtl="0" eaLnBrk="1" hangingPunct="1">
              <a:spcBef>
                <a:spcPct val="0"/>
              </a:spcBef>
              <a:buFontTx/>
              <a:buNone/>
            </a:pPr>
            <a:endParaRPr lang="en-US" altLang="he-IL" sz="2400" dirty="0">
              <a:latin typeface="Times New Roman" pitchFamily="18" charset="0"/>
              <a:cs typeface="Times New Roman" pitchFamily="18" charset="0"/>
            </a:endParaRPr>
          </a:p>
        </p:txBody>
      </p:sp>
      <p:sp>
        <p:nvSpPr>
          <p:cNvPr id="16393" name="AutoShape 7"/>
          <p:cNvSpPr>
            <a:spLocks noChangeArrowheads="1"/>
          </p:cNvSpPr>
          <p:nvPr/>
        </p:nvSpPr>
        <p:spPr bwMode="auto">
          <a:xfrm rot="27217">
            <a:off x="3552825" y="293688"/>
            <a:ext cx="1328738" cy="1077912"/>
          </a:xfrm>
          <a:prstGeom prst="triangle">
            <a:avLst>
              <a:gd name="adj" fmla="val 50000"/>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rtl="0" eaLnBrk="1" hangingPunct="1">
              <a:spcBef>
                <a:spcPct val="0"/>
              </a:spcBef>
              <a:buFontTx/>
              <a:buNone/>
            </a:pPr>
            <a:endParaRPr lang="en-US" altLang="he-IL" sz="2400" dirty="0">
              <a:latin typeface="Times New Roman" pitchFamily="18" charset="0"/>
              <a:cs typeface="Times New Roman" pitchFamily="18" charset="0"/>
            </a:endParaRPr>
          </a:p>
        </p:txBody>
      </p:sp>
      <p:sp>
        <p:nvSpPr>
          <p:cNvPr id="267272" name="Text Box 8"/>
          <p:cNvSpPr txBox="1">
            <a:spLocks noChangeArrowheads="1"/>
          </p:cNvSpPr>
          <p:nvPr/>
        </p:nvSpPr>
        <p:spPr bwMode="auto">
          <a:xfrm>
            <a:off x="5867400" y="76200"/>
            <a:ext cx="681038" cy="336550"/>
          </a:xfrm>
          <a:prstGeom prst="rect">
            <a:avLst/>
          </a:prstGeom>
          <a:gradFill rotWithShape="0">
            <a:gsLst>
              <a:gs pos="0">
                <a:srgbClr val="6699FF">
                  <a:gamma/>
                  <a:tint val="0"/>
                  <a:invGamma/>
                </a:srgbClr>
              </a:gs>
              <a:gs pos="50000">
                <a:srgbClr val="6699FF"/>
              </a:gs>
              <a:gs pos="100000">
                <a:srgbClr val="6699FF">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defRPr/>
            </a:pPr>
            <a:r>
              <a:rPr lang="en-US" sz="1600" b="1" i="1" dirty="0">
                <a:effectLst>
                  <a:outerShdw blurRad="38100" dist="38100" dir="2700000" algn="tl">
                    <a:srgbClr val="000000"/>
                  </a:outerShdw>
                </a:effectLst>
                <a:cs typeface="Times New Roman" pitchFamily="18" charset="0"/>
              </a:rPr>
              <a:t>Peace</a:t>
            </a:r>
          </a:p>
        </p:txBody>
      </p:sp>
      <p:sp>
        <p:nvSpPr>
          <p:cNvPr id="267273" name="Text Box 9"/>
          <p:cNvSpPr txBox="1">
            <a:spLocks noChangeArrowheads="1"/>
          </p:cNvSpPr>
          <p:nvPr/>
        </p:nvSpPr>
        <p:spPr bwMode="auto">
          <a:xfrm>
            <a:off x="5105400" y="76200"/>
            <a:ext cx="863600" cy="336550"/>
          </a:xfrm>
          <a:prstGeom prst="rect">
            <a:avLst/>
          </a:prstGeom>
          <a:gradFill rotWithShape="0">
            <a:gsLst>
              <a:gs pos="0">
                <a:srgbClr val="6699FF">
                  <a:gamma/>
                  <a:tint val="0"/>
                  <a:invGamma/>
                </a:srgbClr>
              </a:gs>
              <a:gs pos="50000">
                <a:srgbClr val="6699FF"/>
              </a:gs>
              <a:gs pos="100000">
                <a:srgbClr val="6699FF">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defRPr/>
            </a:pPr>
            <a:r>
              <a:rPr lang="en-US" sz="1600" b="1" i="1" dirty="0">
                <a:effectLst>
                  <a:outerShdw blurRad="38100" dist="38100" dir="2700000" algn="tl">
                    <a:srgbClr val="000000"/>
                  </a:outerShdw>
                </a:effectLst>
                <a:cs typeface="Times New Roman" pitchFamily="18" charset="0"/>
              </a:rPr>
              <a:t>Health, </a:t>
            </a:r>
          </a:p>
        </p:txBody>
      </p:sp>
      <p:sp>
        <p:nvSpPr>
          <p:cNvPr id="267274" name="Text Box 10"/>
          <p:cNvSpPr txBox="1">
            <a:spLocks noChangeArrowheads="1"/>
          </p:cNvSpPr>
          <p:nvPr/>
        </p:nvSpPr>
        <p:spPr bwMode="auto">
          <a:xfrm>
            <a:off x="6858000" y="76200"/>
            <a:ext cx="941388" cy="336550"/>
          </a:xfrm>
          <a:prstGeom prst="rect">
            <a:avLst/>
          </a:prstGeom>
          <a:gradFill rotWithShape="0">
            <a:gsLst>
              <a:gs pos="0">
                <a:srgbClr val="6699FF">
                  <a:gamma/>
                  <a:tint val="0"/>
                  <a:invGamma/>
                </a:srgbClr>
              </a:gs>
              <a:gs pos="50000">
                <a:srgbClr val="6699FF"/>
              </a:gs>
              <a:gs pos="100000">
                <a:srgbClr val="6699FF">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defRPr/>
            </a:pPr>
            <a:r>
              <a:rPr lang="en-US" sz="1600" b="1" i="1" dirty="0">
                <a:effectLst>
                  <a:outerShdw blurRad="38100" dist="38100" dir="2700000" algn="tl">
                    <a:srgbClr val="000000"/>
                  </a:outerShdw>
                </a:effectLst>
                <a:cs typeface="Times New Roman" pitchFamily="18" charset="0"/>
              </a:rPr>
              <a:t>Freedom</a:t>
            </a:r>
          </a:p>
        </p:txBody>
      </p:sp>
      <p:sp>
        <p:nvSpPr>
          <p:cNvPr id="267275" name="Text Box 11"/>
          <p:cNvSpPr txBox="1">
            <a:spLocks noChangeArrowheads="1"/>
          </p:cNvSpPr>
          <p:nvPr/>
        </p:nvSpPr>
        <p:spPr bwMode="auto">
          <a:xfrm>
            <a:off x="6553200" y="76200"/>
            <a:ext cx="342900" cy="336550"/>
          </a:xfrm>
          <a:prstGeom prst="rect">
            <a:avLst/>
          </a:prstGeom>
          <a:gradFill rotWithShape="0">
            <a:gsLst>
              <a:gs pos="0">
                <a:srgbClr val="6699FF">
                  <a:gamma/>
                  <a:tint val="0"/>
                  <a:invGamma/>
                </a:srgbClr>
              </a:gs>
              <a:gs pos="50000">
                <a:srgbClr val="6699FF"/>
              </a:gs>
              <a:gs pos="100000">
                <a:srgbClr val="6699FF">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defRPr/>
            </a:pPr>
            <a:r>
              <a:rPr lang="en-US" sz="1600" b="1" i="1" dirty="0">
                <a:effectLst>
                  <a:outerShdw blurRad="38100" dist="38100" dir="2700000" algn="tl">
                    <a:srgbClr val="000000"/>
                  </a:outerShdw>
                </a:effectLst>
                <a:cs typeface="Times New Roman" pitchFamily="18" charset="0"/>
              </a:rPr>
              <a:t>&amp;</a:t>
            </a:r>
          </a:p>
        </p:txBody>
      </p:sp>
      <p:sp>
        <p:nvSpPr>
          <p:cNvPr id="16398" name="Text Box 12"/>
          <p:cNvSpPr txBox="1">
            <a:spLocks noChangeArrowheads="1"/>
          </p:cNvSpPr>
          <p:nvPr/>
        </p:nvSpPr>
        <p:spPr bwMode="auto">
          <a:xfrm>
            <a:off x="3581400" y="0"/>
            <a:ext cx="1325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r>
              <a:rPr lang="en-US" altLang="he-IL" sz="1200" b="1" i="1" dirty="0">
                <a:latin typeface="Times New Roman" pitchFamily="18" charset="0"/>
                <a:cs typeface="David" pitchFamily="34" charset="-79"/>
              </a:rPr>
              <a:t>Quality of Life (*)</a:t>
            </a:r>
          </a:p>
        </p:txBody>
      </p:sp>
      <p:sp>
        <p:nvSpPr>
          <p:cNvPr id="16399" name="Text Box 13"/>
          <p:cNvSpPr txBox="1">
            <a:spLocks noChangeArrowheads="1"/>
          </p:cNvSpPr>
          <p:nvPr/>
        </p:nvSpPr>
        <p:spPr bwMode="auto">
          <a:xfrm>
            <a:off x="4953000" y="1219200"/>
            <a:ext cx="1279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r>
              <a:rPr lang="en-US" altLang="he-IL" sz="1200" b="1" i="1" dirty="0">
                <a:latin typeface="Times New Roman" pitchFamily="18" charset="0"/>
                <a:cs typeface="David" pitchFamily="34" charset="-79"/>
              </a:rPr>
              <a:t>quality</a:t>
            </a:r>
            <a:r>
              <a:rPr lang="en-US" altLang="he-IL" sz="1200" b="1" i="1" dirty="0">
                <a:solidFill>
                  <a:srgbClr val="66FF33"/>
                </a:solidFill>
                <a:latin typeface="Times New Roman" pitchFamily="18" charset="0"/>
                <a:cs typeface="David" pitchFamily="34" charset="-79"/>
              </a:rPr>
              <a:t> of </a:t>
            </a:r>
            <a:r>
              <a:rPr lang="en-US" altLang="he-IL" sz="1200" b="1" i="1" dirty="0">
                <a:latin typeface="Times New Roman" pitchFamily="18" charset="0"/>
                <a:cs typeface="David" pitchFamily="34" charset="-79"/>
              </a:rPr>
              <a:t>Service</a:t>
            </a:r>
          </a:p>
        </p:txBody>
      </p:sp>
      <p:sp>
        <p:nvSpPr>
          <p:cNvPr id="16400" name="Text Box 14"/>
          <p:cNvSpPr txBox="1">
            <a:spLocks noChangeArrowheads="1"/>
          </p:cNvSpPr>
          <p:nvPr/>
        </p:nvSpPr>
        <p:spPr bwMode="auto">
          <a:xfrm>
            <a:off x="2209800" y="1219200"/>
            <a:ext cx="1354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r>
              <a:rPr lang="en-US" altLang="he-IL" sz="1200" b="1" i="1" dirty="0">
                <a:latin typeface="Times New Roman" pitchFamily="18" charset="0"/>
                <a:cs typeface="David" pitchFamily="34" charset="-79"/>
              </a:rPr>
              <a:t>Quality</a:t>
            </a:r>
            <a:r>
              <a:rPr lang="en-US" altLang="he-IL" sz="1200" b="1" i="1" dirty="0">
                <a:solidFill>
                  <a:srgbClr val="66FF33"/>
                </a:solidFill>
                <a:latin typeface="Times New Roman" pitchFamily="18" charset="0"/>
                <a:cs typeface="David" pitchFamily="34" charset="-79"/>
              </a:rPr>
              <a:t> of </a:t>
            </a:r>
            <a:r>
              <a:rPr lang="en-US" altLang="he-IL" sz="1200" b="1" i="1" dirty="0">
                <a:latin typeface="Times New Roman" pitchFamily="18" charset="0"/>
                <a:cs typeface="David" pitchFamily="34" charset="-79"/>
              </a:rPr>
              <a:t>Product</a:t>
            </a:r>
          </a:p>
        </p:txBody>
      </p:sp>
      <p:sp>
        <p:nvSpPr>
          <p:cNvPr id="16401" name="Text Box 15"/>
          <p:cNvSpPr txBox="1">
            <a:spLocks noChangeArrowheads="1"/>
          </p:cNvSpPr>
          <p:nvPr/>
        </p:nvSpPr>
        <p:spPr bwMode="auto">
          <a:xfrm>
            <a:off x="3482975" y="1371600"/>
            <a:ext cx="14700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r>
              <a:rPr lang="en-US" altLang="he-IL" sz="1200" b="1" i="1" dirty="0">
                <a:latin typeface="Times New Roman" pitchFamily="18" charset="0"/>
                <a:cs typeface="David" pitchFamily="34" charset="-79"/>
              </a:rPr>
              <a:t>Personal Excellence</a:t>
            </a:r>
          </a:p>
        </p:txBody>
      </p:sp>
      <p:sp>
        <p:nvSpPr>
          <p:cNvPr id="16402" name="Text Box 16"/>
          <p:cNvSpPr txBox="1">
            <a:spLocks noChangeArrowheads="1"/>
          </p:cNvSpPr>
          <p:nvPr/>
        </p:nvSpPr>
        <p:spPr bwMode="auto">
          <a:xfrm>
            <a:off x="4876800" y="2590800"/>
            <a:ext cx="1462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r>
              <a:rPr lang="en-US" altLang="he-IL" sz="1200" b="1" i="1" dirty="0">
                <a:latin typeface="Times New Roman" pitchFamily="18" charset="0"/>
                <a:cs typeface="David" pitchFamily="34" charset="-79"/>
              </a:rPr>
              <a:t>National</a:t>
            </a:r>
            <a:r>
              <a:rPr lang="en-US" altLang="he-IL" sz="1200" b="1" i="1" dirty="0">
                <a:solidFill>
                  <a:srgbClr val="66FF33"/>
                </a:solidFill>
                <a:latin typeface="Times New Roman" pitchFamily="18" charset="0"/>
                <a:cs typeface="David" pitchFamily="34" charset="-79"/>
              </a:rPr>
              <a:t> </a:t>
            </a:r>
            <a:r>
              <a:rPr lang="en-US" altLang="he-IL" sz="1200" b="1" i="1" dirty="0">
                <a:latin typeface="Times New Roman" pitchFamily="18" charset="0"/>
                <a:cs typeface="David" pitchFamily="34" charset="-79"/>
              </a:rPr>
              <a:t>Excellence</a:t>
            </a:r>
          </a:p>
        </p:txBody>
      </p:sp>
      <p:sp>
        <p:nvSpPr>
          <p:cNvPr id="16403" name="Text Box 17"/>
          <p:cNvSpPr txBox="1">
            <a:spLocks noChangeArrowheads="1"/>
          </p:cNvSpPr>
          <p:nvPr/>
        </p:nvSpPr>
        <p:spPr bwMode="auto">
          <a:xfrm>
            <a:off x="1646238" y="2590800"/>
            <a:ext cx="1858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r>
              <a:rPr lang="en-US" altLang="he-IL" sz="1200" b="1" i="1" dirty="0">
                <a:latin typeface="Times New Roman" pitchFamily="18" charset="0"/>
                <a:cs typeface="David" pitchFamily="34" charset="-79"/>
              </a:rPr>
              <a:t>Organizational Excellence</a:t>
            </a:r>
          </a:p>
        </p:txBody>
      </p:sp>
      <p:sp>
        <p:nvSpPr>
          <p:cNvPr id="16404" name="Text Box 18"/>
          <p:cNvSpPr txBox="1">
            <a:spLocks noChangeArrowheads="1"/>
          </p:cNvSpPr>
          <p:nvPr/>
        </p:nvSpPr>
        <p:spPr bwMode="auto">
          <a:xfrm>
            <a:off x="3903663" y="2895600"/>
            <a:ext cx="4397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r>
              <a:rPr lang="en-US" altLang="he-IL" sz="1200" b="1" i="1" dirty="0">
                <a:latin typeface="Times New Roman" pitchFamily="18" charset="0"/>
                <a:cs typeface="David" pitchFamily="34" charset="-79"/>
              </a:rPr>
              <a:t>Life</a:t>
            </a:r>
          </a:p>
        </p:txBody>
      </p:sp>
      <p:sp>
        <p:nvSpPr>
          <p:cNvPr id="16405" name="Text Box 19"/>
          <p:cNvSpPr txBox="1">
            <a:spLocks noChangeArrowheads="1"/>
          </p:cNvSpPr>
          <p:nvPr/>
        </p:nvSpPr>
        <p:spPr bwMode="auto">
          <a:xfrm>
            <a:off x="4876800" y="4114800"/>
            <a:ext cx="827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r>
              <a:rPr lang="en-US" altLang="he-IL" sz="1200" b="1" i="1" dirty="0">
                <a:latin typeface="Times New Roman" pitchFamily="18" charset="0"/>
                <a:cs typeface="David" pitchFamily="34" charset="-79"/>
              </a:rPr>
              <a:t>Resources</a:t>
            </a:r>
          </a:p>
        </p:txBody>
      </p:sp>
      <p:sp>
        <p:nvSpPr>
          <p:cNvPr id="16406" name="Text Box 20"/>
          <p:cNvSpPr txBox="1">
            <a:spLocks noChangeArrowheads="1"/>
          </p:cNvSpPr>
          <p:nvPr/>
        </p:nvSpPr>
        <p:spPr bwMode="auto">
          <a:xfrm>
            <a:off x="2590800" y="4114800"/>
            <a:ext cx="1149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r>
              <a:rPr lang="en-US" altLang="he-IL" sz="1200" b="1" i="1" dirty="0">
                <a:latin typeface="Times New Roman" pitchFamily="18" charset="0"/>
                <a:cs typeface="David" pitchFamily="34" charset="-79"/>
              </a:rPr>
              <a:t>Time</a:t>
            </a:r>
          </a:p>
        </p:txBody>
      </p:sp>
      <p:sp>
        <p:nvSpPr>
          <p:cNvPr id="16407" name="Text Box 21"/>
          <p:cNvSpPr txBox="1">
            <a:spLocks noChangeArrowheads="1"/>
          </p:cNvSpPr>
          <p:nvPr/>
        </p:nvSpPr>
        <p:spPr bwMode="auto">
          <a:xfrm>
            <a:off x="3048000" y="5638800"/>
            <a:ext cx="20891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r>
              <a:rPr lang="en-US" altLang="he-IL" sz="1200" b="1" i="1" dirty="0">
                <a:solidFill>
                  <a:srgbClr val="66FF33"/>
                </a:solidFill>
                <a:latin typeface="Times New Roman" pitchFamily="18" charset="0"/>
                <a:cs typeface="David" pitchFamily="34" charset="-79"/>
              </a:rPr>
              <a:t>Customer/</a:t>
            </a:r>
          </a:p>
          <a:p>
            <a:pPr algn="ctr" eaLnBrk="1" hangingPunct="1">
              <a:spcBef>
                <a:spcPct val="0"/>
              </a:spcBef>
              <a:buFontTx/>
              <a:buNone/>
            </a:pPr>
            <a:r>
              <a:rPr lang="en-US" altLang="he-IL" sz="1200" b="1" i="1" dirty="0">
                <a:solidFill>
                  <a:srgbClr val="66FF33"/>
                </a:solidFill>
                <a:latin typeface="Times New Roman" pitchFamily="18" charset="0"/>
                <a:cs typeface="David" pitchFamily="34" charset="-79"/>
              </a:rPr>
              <a:t>Citizen</a:t>
            </a:r>
          </a:p>
          <a:p>
            <a:pPr algn="ctr" eaLnBrk="1" hangingPunct="1">
              <a:spcBef>
                <a:spcPct val="0"/>
              </a:spcBef>
              <a:buFontTx/>
              <a:buNone/>
            </a:pPr>
            <a:endParaRPr lang="en-US" altLang="he-IL" sz="1200" b="1" i="1" dirty="0">
              <a:solidFill>
                <a:srgbClr val="66FF33"/>
              </a:solidFill>
              <a:latin typeface="Times New Roman" pitchFamily="18" charset="0"/>
              <a:cs typeface="David" pitchFamily="34" charset="-79"/>
            </a:endParaRPr>
          </a:p>
        </p:txBody>
      </p:sp>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3500443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7273"/>
                                        </p:tgtEl>
                                        <p:attrNameLst>
                                          <p:attrName>style.visibility</p:attrName>
                                        </p:attrNameLst>
                                      </p:cBhvr>
                                      <p:to>
                                        <p:strVal val="visible"/>
                                      </p:to>
                                    </p:set>
                                    <p:anim calcmode="lin" valueType="num">
                                      <p:cBhvr additive="base">
                                        <p:cTn id="7" dur="500" fill="hold"/>
                                        <p:tgtEl>
                                          <p:spTgt spid="267273"/>
                                        </p:tgtEl>
                                        <p:attrNameLst>
                                          <p:attrName>ppt_x</p:attrName>
                                        </p:attrNameLst>
                                      </p:cBhvr>
                                      <p:tavLst>
                                        <p:tav tm="0">
                                          <p:val>
                                            <p:strVal val="0-#ppt_w/2"/>
                                          </p:val>
                                        </p:tav>
                                        <p:tav tm="100000">
                                          <p:val>
                                            <p:strVal val="#ppt_x"/>
                                          </p:val>
                                        </p:tav>
                                      </p:tavLst>
                                    </p:anim>
                                    <p:anim calcmode="lin" valueType="num">
                                      <p:cBhvr additive="base">
                                        <p:cTn id="8" dur="500" fill="hold"/>
                                        <p:tgtEl>
                                          <p:spTgt spid="267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7272"/>
                                        </p:tgtEl>
                                        <p:attrNameLst>
                                          <p:attrName>style.visibility</p:attrName>
                                        </p:attrNameLst>
                                      </p:cBhvr>
                                      <p:to>
                                        <p:strVal val="visible"/>
                                      </p:to>
                                    </p:set>
                                    <p:anim calcmode="lin" valueType="num">
                                      <p:cBhvr additive="base">
                                        <p:cTn id="13" dur="500" fill="hold"/>
                                        <p:tgtEl>
                                          <p:spTgt spid="267272"/>
                                        </p:tgtEl>
                                        <p:attrNameLst>
                                          <p:attrName>ppt_x</p:attrName>
                                        </p:attrNameLst>
                                      </p:cBhvr>
                                      <p:tavLst>
                                        <p:tav tm="0">
                                          <p:val>
                                            <p:strVal val="0-#ppt_w/2"/>
                                          </p:val>
                                        </p:tav>
                                        <p:tav tm="100000">
                                          <p:val>
                                            <p:strVal val="#ppt_x"/>
                                          </p:val>
                                        </p:tav>
                                      </p:tavLst>
                                    </p:anim>
                                    <p:anim calcmode="lin" valueType="num">
                                      <p:cBhvr additive="base">
                                        <p:cTn id="14" dur="500" fill="hold"/>
                                        <p:tgtEl>
                                          <p:spTgt spid="26727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7275"/>
                                        </p:tgtEl>
                                        <p:attrNameLst>
                                          <p:attrName>style.visibility</p:attrName>
                                        </p:attrNameLst>
                                      </p:cBhvr>
                                      <p:to>
                                        <p:strVal val="visible"/>
                                      </p:to>
                                    </p:set>
                                    <p:anim calcmode="lin" valueType="num">
                                      <p:cBhvr additive="base">
                                        <p:cTn id="19" dur="500" fill="hold"/>
                                        <p:tgtEl>
                                          <p:spTgt spid="267275"/>
                                        </p:tgtEl>
                                        <p:attrNameLst>
                                          <p:attrName>ppt_x</p:attrName>
                                        </p:attrNameLst>
                                      </p:cBhvr>
                                      <p:tavLst>
                                        <p:tav tm="0">
                                          <p:val>
                                            <p:strVal val="0-#ppt_w/2"/>
                                          </p:val>
                                        </p:tav>
                                        <p:tav tm="100000">
                                          <p:val>
                                            <p:strVal val="#ppt_x"/>
                                          </p:val>
                                        </p:tav>
                                      </p:tavLst>
                                    </p:anim>
                                    <p:anim calcmode="lin" valueType="num">
                                      <p:cBhvr additive="base">
                                        <p:cTn id="20" dur="500" fill="hold"/>
                                        <p:tgtEl>
                                          <p:spTgt spid="2672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7274"/>
                                        </p:tgtEl>
                                        <p:attrNameLst>
                                          <p:attrName>style.visibility</p:attrName>
                                        </p:attrNameLst>
                                      </p:cBhvr>
                                      <p:to>
                                        <p:strVal val="visible"/>
                                      </p:to>
                                    </p:set>
                                    <p:anim calcmode="lin" valueType="num">
                                      <p:cBhvr additive="base">
                                        <p:cTn id="25" dur="500" fill="hold"/>
                                        <p:tgtEl>
                                          <p:spTgt spid="267274"/>
                                        </p:tgtEl>
                                        <p:attrNameLst>
                                          <p:attrName>ppt_x</p:attrName>
                                        </p:attrNameLst>
                                      </p:cBhvr>
                                      <p:tavLst>
                                        <p:tav tm="0">
                                          <p:val>
                                            <p:strVal val="0-#ppt_w/2"/>
                                          </p:val>
                                        </p:tav>
                                        <p:tav tm="100000">
                                          <p:val>
                                            <p:strVal val="#ppt_x"/>
                                          </p:val>
                                        </p:tav>
                                      </p:tavLst>
                                    </p:anim>
                                    <p:anim calcmode="lin" valueType="num">
                                      <p:cBhvr additive="base">
                                        <p:cTn id="26" dur="500" fill="hold"/>
                                        <p:tgtEl>
                                          <p:spTgt spid="2672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2" grpId="0" animBg="1" autoUpdateAnimBg="0"/>
      <p:bldP spid="267273" grpId="0" animBg="1" autoUpdateAnimBg="0"/>
      <p:bldP spid="267274" grpId="0" animBg="1" autoUpdateAnimBg="0"/>
      <p:bldP spid="26727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מחבר ישר 2"/>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cxnSp>
        <p:nvCxnSpPr>
          <p:cNvPr id="18435" name="מחבר ישר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pic>
        <p:nvPicPr>
          <p:cNvPr id="18436" name="Picture 2" descr="חולי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2863" y="60325"/>
            <a:ext cx="4884737"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2079360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מחבר ישר 2"/>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cxnSp>
        <p:nvCxnSpPr>
          <p:cNvPr id="17411" name="מחבר ישר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pic>
        <p:nvPicPr>
          <p:cNvPr id="17412" name="Picture 2" descr="חולי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52400"/>
            <a:ext cx="48164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1098514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26" descr="חולי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7150" y="76200"/>
            <a:ext cx="48704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3970265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חולי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76200"/>
            <a:ext cx="4883150"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694893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חולי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425" y="76200"/>
            <a:ext cx="4829175"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3705835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SKM_C224e16051012403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5976664" cy="32752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galv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892" y="1340768"/>
            <a:ext cx="2759596" cy="3413933"/>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4188065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663352"/>
          </a:xfrm>
        </p:spPr>
        <p:txBody>
          <a:bodyPr>
            <a:normAutofit fontScale="90000"/>
          </a:bodyPr>
          <a:lstStyle/>
          <a:p>
            <a:r>
              <a:rPr lang="en-US" b="1" dirty="0"/>
              <a:t>General Government Revenue </a:t>
            </a:r>
            <a:r>
              <a:rPr lang="en-US" b="1" dirty="0" smtClean="0"/>
              <a:t>Tabl</a:t>
            </a:r>
            <a:r>
              <a:rPr lang="en-US" b="1" dirty="0"/>
              <a:t>e</a:t>
            </a:r>
            <a:endParaRPr lang="he-IL" b="1" dirty="0"/>
          </a:p>
        </p:txBody>
      </p:sp>
      <p:sp>
        <p:nvSpPr>
          <p:cNvPr id="5" name="מציין מיקום תוכן 2"/>
          <p:cNvSpPr txBox="1">
            <a:spLocks/>
          </p:cNvSpPr>
          <p:nvPr/>
        </p:nvSpPr>
        <p:spPr>
          <a:xfrm>
            <a:off x="611560" y="1196752"/>
            <a:ext cx="5832648" cy="360040"/>
          </a:xfrm>
          <a:prstGeom prst="rect">
            <a:avLst/>
          </a:prstGeom>
        </p:spPr>
        <p:txBody>
          <a:bodyPr vert="horz" lIns="91440" tIns="45720" rIns="91440" bIns="45720" rtlCol="0">
            <a:normAutofit/>
          </a:bodyPr>
          <a:lst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l">
              <a:buNone/>
            </a:pPr>
            <a:r>
              <a:rPr lang="en-US" sz="1600" dirty="0" smtClean="0"/>
              <a:t>At current </a:t>
            </a:r>
            <a:r>
              <a:rPr lang="en-US" sz="1600" dirty="0"/>
              <a:t>prices. Millions NIS (New Israeli Shekels)  </a:t>
            </a:r>
            <a:endParaRPr lang="he-IL" sz="1600" dirty="0"/>
          </a:p>
        </p:txBody>
      </p:sp>
      <p:graphicFrame>
        <p:nvGraphicFramePr>
          <p:cNvPr id="7" name="מציין מיקום תוכן 6"/>
          <p:cNvGraphicFramePr>
            <a:graphicFrameLocks noGrp="1"/>
          </p:cNvGraphicFramePr>
          <p:nvPr>
            <p:ph idx="1"/>
            <p:extLst>
              <p:ext uri="{D42A27DB-BD31-4B8C-83A1-F6EECF244321}">
                <p14:modId xmlns:p14="http://schemas.microsoft.com/office/powerpoint/2010/main" val="1357004616"/>
              </p:ext>
            </p:extLst>
          </p:nvPr>
        </p:nvGraphicFramePr>
        <p:xfrm>
          <a:off x="584473" y="1700808"/>
          <a:ext cx="7947972" cy="3312381"/>
        </p:xfrm>
        <a:graphic>
          <a:graphicData uri="http://schemas.openxmlformats.org/drawingml/2006/table">
            <a:tbl>
              <a:tblPr/>
              <a:tblGrid>
                <a:gridCol w="1736303"/>
                <a:gridCol w="323034"/>
                <a:gridCol w="323034"/>
                <a:gridCol w="323034"/>
                <a:gridCol w="323034"/>
                <a:gridCol w="323034"/>
                <a:gridCol w="323034"/>
                <a:gridCol w="323034"/>
                <a:gridCol w="323034"/>
                <a:gridCol w="323034"/>
                <a:gridCol w="323034"/>
                <a:gridCol w="323034"/>
                <a:gridCol w="323034"/>
                <a:gridCol w="323034"/>
                <a:gridCol w="323034"/>
                <a:gridCol w="316303"/>
                <a:gridCol w="1204644"/>
                <a:gridCol w="168246"/>
              </a:tblGrid>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2001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2002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2003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2004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2005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2006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2007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2008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2009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2010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2011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2012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2013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2014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he-IL" sz="500" b="1" i="0" u="none" strike="noStrike" dirty="0">
                          <a:effectLst/>
                          <a:latin typeface="Arial" panose="020B0604020202020204" pitchFamily="34" charset="0"/>
                        </a:rPr>
                        <a:t>2015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 </a:t>
                      </a:r>
                    </a:p>
                  </a:txBody>
                  <a:tcPr marL="5226" marR="5226" marT="5226" marB="0" anchor="b">
                    <a:lnL>
                      <a:noFill/>
                    </a:lnL>
                    <a:lnR>
                      <a:noFill/>
                    </a:lnR>
                    <a:lnT>
                      <a:noFill/>
                    </a:lnT>
                    <a:lnB w="6350" cap="flat" cmpd="sng" algn="ctr">
                      <a:solidFill>
                        <a:srgbClr val="000000"/>
                      </a:solidFill>
                      <a:prstDash val="solid"/>
                      <a:round/>
                      <a:headEnd type="none" w="med" len="med"/>
                      <a:tailEnd type="none" w="med" len="med"/>
                    </a:lnB>
                  </a:tcPr>
                </a:tc>
              </a:tr>
              <a:tr h="106851">
                <a:tc>
                  <a:txBody>
                    <a:bodyPr/>
                    <a:lstStyle/>
                    <a:p>
                      <a:pPr algn="l" fontAlgn="b"/>
                      <a:r>
                        <a:rPr lang="en-US" sz="500" b="1" i="0" u="none" strike="noStrike" dirty="0">
                          <a:effectLst/>
                          <a:latin typeface="Arial" panose="020B0604020202020204" pitchFamily="34" charset="0"/>
                        </a:rPr>
                        <a:t>Total Revenue of the General Government Sector</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242,979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252,549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245,910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252,438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266,014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291,886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305,579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304,336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296,524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327,229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350,772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363,948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391,934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411,476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435,058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1" i="0" u="none" strike="noStrike" dirty="0">
                          <a:effectLst/>
                          <a:latin typeface="Arial" panose="020B0604020202020204" pitchFamily="34" charset="0"/>
                        </a:rPr>
                        <a:t>סה"כ הכנסות המגזר הממשלתי</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1" i="0" u="none" strike="noStrike" dirty="0">
                          <a:effectLst/>
                          <a:latin typeface="Arial" panose="020B0604020202020204" pitchFamily="34" charset="0"/>
                        </a:rPr>
                        <a:t>Current revenue</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237,728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246,788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240,949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246,684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260,208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285,171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298,663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295,673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288,385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316,812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339,912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352,782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379,226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398,530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420,969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1" i="0" u="none" strike="noStrike" dirty="0">
                          <a:effectLst/>
                          <a:latin typeface="Arial" panose="020B0604020202020204" pitchFamily="34" charset="0"/>
                        </a:rPr>
                        <a:t>הכנסות שוטפות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15,516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16,187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16,374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16,341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17,156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17,807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19,630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20,475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20,120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22,157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24,313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26,302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26,426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28,184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28,344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1" i="0" u="none" strike="noStrike" dirty="0">
                          <a:effectLst/>
                          <a:latin typeface="Arial" panose="020B0604020202020204" pitchFamily="34" charset="0"/>
                        </a:rPr>
                        <a:t>מכירות</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1" i="0" u="none" strike="noStrike" dirty="0">
                          <a:effectLst/>
                          <a:latin typeface="Arial" panose="020B0604020202020204" pitchFamily="34" charset="0"/>
                        </a:rPr>
                        <a:t>Property income</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8,421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9,747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8,658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7,863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8,603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8,037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8,397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8,227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7,234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7,006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7,254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7,653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7,556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6,859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8,001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1" i="0" u="none" strike="noStrike" dirty="0">
                          <a:effectLst/>
                          <a:latin typeface="Arial" panose="020B0604020202020204" pitchFamily="34" charset="0"/>
                        </a:rPr>
                        <a:t>הכנסה מרכוש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0" i="0" u="none" strike="noStrike" dirty="0">
                          <a:effectLst/>
                          <a:latin typeface="Arial" panose="020B0604020202020204" pitchFamily="34" charset="0"/>
                        </a:rPr>
                        <a:t>Thereof: from the rest of the world</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204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200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174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170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186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228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207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124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74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23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   מזה: הכנסות מריבית מחו"ל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1" i="0" u="none" strike="noStrike" dirty="0">
                          <a:effectLst/>
                          <a:latin typeface="Arial" panose="020B0604020202020204" pitchFamily="34" charset="0"/>
                        </a:rPr>
                        <a:t>Taxes</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189,619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193,578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191,143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200,472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213,397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232,662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248,445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244,370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240,121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264,012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284,347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293,586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320,150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338,205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357,235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1" i="0" u="none" strike="noStrike" dirty="0">
                          <a:effectLst/>
                          <a:latin typeface="Arial" panose="020B0604020202020204" pitchFamily="34" charset="0"/>
                        </a:rPr>
                        <a:t>הכנסות ממסים</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0" i="0" u="none" strike="noStrike" dirty="0">
                          <a:effectLst/>
                          <a:latin typeface="Arial" panose="020B0604020202020204" pitchFamily="34" charset="0"/>
                        </a:rPr>
                        <a:t>Taxes on production</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80,077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87,581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89,732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93,949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99,390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103,618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111,274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113,510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119,314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131,417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139,327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144,327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155,368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166,266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170,503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מיסים עקיפים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0" i="0" u="none" strike="noStrike" dirty="0">
                          <a:effectLst/>
                          <a:latin typeface="Arial" panose="020B0604020202020204" pitchFamily="34" charset="0"/>
                        </a:rPr>
                        <a:t>Domestic</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58,341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64,941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67,960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68,953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72,716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76,090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78,891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81,877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88,187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96,414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101,740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106,978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117,343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123,174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128,601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      על ייצור מקומי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0" i="0" u="none" strike="noStrike" dirty="0">
                          <a:effectLst/>
                          <a:latin typeface="Arial" panose="020B0604020202020204" pitchFamily="34" charset="0"/>
                        </a:rPr>
                        <a:t>Import</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21,736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22,640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21,772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24,996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26,675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27,528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32,383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31,633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31,127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35,003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37,587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37,349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38,024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43,091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41,903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      על יבוא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0" i="0" u="none" strike="noStrike" dirty="0">
                          <a:effectLst/>
                          <a:latin typeface="Arial" panose="020B0604020202020204" pitchFamily="34" charset="0"/>
                        </a:rPr>
                        <a:t>Taxes on income and compulsory payments</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79,838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74,618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69,136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73,552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79,409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92,933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99,262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90,415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79,581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87,252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96,261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98,963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111,419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115,810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127,185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מיסים ישירים ותשלומי חובה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0" i="0" u="none" strike="noStrike" dirty="0">
                          <a:effectLst/>
                          <a:latin typeface="Arial" panose="020B0604020202020204" pitchFamily="34" charset="0"/>
                        </a:rPr>
                        <a:t>National Insurance </a:t>
                      </a:r>
                      <a:r>
                        <a:rPr lang="en-US" sz="500" b="0" i="0" u="none" strike="noStrike" dirty="0" smtClean="0">
                          <a:effectLst/>
                          <a:latin typeface="Arial" panose="020B0604020202020204" pitchFamily="34" charset="0"/>
                        </a:rPr>
                        <a:t>Contributions</a:t>
                      </a:r>
                      <a:endParaRPr lang="en-US" sz="500" b="0" i="0" u="none" strike="noStrike" dirty="0">
                        <a:effectLst/>
                        <a:latin typeface="Arial" panose="020B0604020202020204" pitchFamily="34" charset="0"/>
                      </a:endParaRP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29,704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31,378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32,275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32,971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34,597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36,111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37,909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40,445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41,227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45,343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48,759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50,296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53,364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56,130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59,547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הכנסות הביטוח הלאומי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1" i="0" u="none" strike="noStrike" dirty="0">
                          <a:effectLst/>
                          <a:latin typeface="Arial" panose="020B0604020202020204" pitchFamily="34" charset="0"/>
                        </a:rPr>
                        <a:t>Imputed Social Contributions</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6,607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6,925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6,553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6,794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6,716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7,026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6,926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7,520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7,570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7,929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8,253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8,476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8,730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8,515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8,527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1" i="0" u="none" strike="noStrike" dirty="0">
                          <a:effectLst/>
                          <a:latin typeface="Arial" panose="020B0604020202020204" pitchFamily="34" charset="0"/>
                        </a:rPr>
                        <a:t>תשלומי פנסיה זקופים</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1" i="0" u="none" strike="noStrike" dirty="0">
                          <a:effectLst/>
                          <a:latin typeface="Arial" panose="020B0604020202020204" pitchFamily="34" charset="0"/>
                        </a:rPr>
                        <a:t>Current transfers</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17,565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20,352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18,222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15,215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14,337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19,639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15,265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15,082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13,340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15,708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15,746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16,766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16,363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16,767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18,863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1" i="0" u="none" strike="noStrike" dirty="0">
                          <a:effectLst/>
                          <a:latin typeface="Arial" panose="020B0604020202020204" pitchFamily="34" charset="0"/>
                        </a:rPr>
                        <a:t>העברות שוטפות סה"כ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1.4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0" i="0" u="none" strike="noStrike" dirty="0">
                          <a:effectLst/>
                          <a:latin typeface="Arial" panose="020B0604020202020204" pitchFamily="34" charset="0"/>
                        </a:rPr>
                        <a:t>Transfers from Households and Private NPI's</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1,073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1,105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1,070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1,247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1,300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1,385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1,425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1,755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1,672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1,799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1,764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1,948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2,097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2,144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2,220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העברות ממשקי בית וממלכ"ר פרטיים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0" i="0" u="none" strike="noStrike" dirty="0">
                          <a:effectLst/>
                          <a:latin typeface="Arial" panose="020B0604020202020204" pitchFamily="34" charset="0"/>
                        </a:rPr>
                        <a:t>Transfers from the rest of the world</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16,492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19,247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17,152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13,968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13,036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18,255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13,840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13,326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11,668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13,909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13,982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14,818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14,266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14,623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16,643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העברות מחו"ל סה"כ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14,331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16,406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14,450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10,997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10,507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14,891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10,600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10,004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8,410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10,366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10,600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11,900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10,944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11,099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12,909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    העברות בינממשלתיות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11,252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13,570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12,316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9,412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9,392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14,380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10,600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10,004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8,410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10,366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10,600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11,900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10,944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11,099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12,909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    מענק ביטחוני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3,079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2,836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2,134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1,585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1,115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511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    סיוע אזרחי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2,161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2,841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2,702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2,971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2,529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3,364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3,240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3,322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3,258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3,543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3,381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2,918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3,321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3,524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3,734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    העברות למוסדות לאומיים ולמלכ"ר ציבורי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1" i="0" u="none" strike="noStrike" dirty="0">
                          <a:effectLst/>
                          <a:latin typeface="Arial" panose="020B0604020202020204" pitchFamily="34" charset="0"/>
                        </a:rPr>
                        <a:t>Capital revenue</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5,252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5,762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4,961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5,754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5,805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6,715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6,916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8,663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8,139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10,418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10,860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11,166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12,708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12,946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1" i="0" u="none" strike="noStrike" dirty="0">
                          <a:effectLst/>
                          <a:latin typeface="Arial" panose="020B0604020202020204" pitchFamily="34" charset="0"/>
                        </a:rPr>
                        <a:t>14,089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1" fontAlgn="b"/>
                      <a:r>
                        <a:rPr lang="he-IL" sz="500" b="1" i="0" u="none" strike="noStrike" dirty="0">
                          <a:solidFill>
                            <a:srgbClr val="000000"/>
                          </a:solidFill>
                          <a:effectLst/>
                          <a:latin typeface="Arial" panose="020B0604020202020204" pitchFamily="34" charset="0"/>
                        </a:rPr>
                        <a:t>הכנסות ע"ח הון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0" i="0" u="none" strike="noStrike" dirty="0">
                          <a:effectLst/>
                          <a:latin typeface="Arial" panose="020B0604020202020204" pitchFamily="34" charset="0"/>
                        </a:rPr>
                        <a:t>Capital Taxes</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1,115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995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946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1,531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1,727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1,977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2,368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2,505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2,485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3,525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3,879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3,380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3,745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3,509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3,709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מסי הון</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1"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0" i="0" u="none" strike="noStrike" dirty="0">
                          <a:effectLst/>
                          <a:latin typeface="Arial" panose="020B0604020202020204" pitchFamily="34" charset="0"/>
                        </a:rPr>
                        <a:t>Capital transfers from the private sector</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3,648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4,054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3,395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3,673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3,631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4,157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4,068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5,706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5,269</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6,424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6,585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7,545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8,598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9,093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9,923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העברות הון מסקטור פרטי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1">
                <a:tc>
                  <a:txBody>
                    <a:bodyPr/>
                    <a:lstStyle/>
                    <a:p>
                      <a:pPr algn="l" fontAlgn="b"/>
                      <a:r>
                        <a:rPr lang="en-US" sz="500" b="0" i="0" u="none" strike="noStrike" dirty="0">
                          <a:effectLst/>
                          <a:latin typeface="Arial" panose="020B0604020202020204" pitchFamily="34" charset="0"/>
                        </a:rPr>
                        <a:t>Capital transfers from the rest of the world</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488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713</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621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550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447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581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480</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452</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385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468</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396</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241</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365</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344</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he-IL" sz="500" b="0" i="0" u="none" strike="noStrike" dirty="0">
                          <a:effectLst/>
                          <a:latin typeface="Arial" panose="020B0604020202020204" pitchFamily="34" charset="0"/>
                        </a:rPr>
                        <a:t>457</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500" b="0" i="0" u="none" strike="noStrike" dirty="0">
                          <a:effectLst/>
                          <a:latin typeface="Arial" panose="020B0604020202020204" pitchFamily="34" charset="0"/>
                        </a:rPr>
                        <a:t>העברות הון מחו"ל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500" b="0" i="0" u="none" strike="noStrike" dirty="0">
                          <a:effectLst/>
                          <a:latin typeface="Arial" panose="020B0604020202020204" pitchFamily="34" charset="0"/>
                        </a:rPr>
                        <a:t> </a:t>
                      </a:r>
                    </a:p>
                  </a:txBody>
                  <a:tcPr marL="5226" marR="5226" marT="5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מציין מיקום של כותרת תחתונה 1"/>
          <p:cNvSpPr txBox="1">
            <a:spLocks/>
          </p:cNvSpPr>
          <p:nvPr/>
        </p:nvSpPr>
        <p:spPr>
          <a:xfrm>
            <a:off x="5029200" y="6528816"/>
            <a:ext cx="4114800" cy="329184"/>
          </a:xfrm>
          <a:prstGeom prst="rect">
            <a:avLst/>
          </a:prstGeom>
        </p:spPr>
        <p:txBody>
          <a:bodyPr vert="horz" lIns="91440" tIns="45720" rIns="91440" bIns="45720" rtlCol="0" anchor="ctr"/>
          <a:lstStyle>
            <a:defPPr>
              <a:defRPr lang="he-IL"/>
            </a:defPPr>
            <a:lvl1pPr marL="0" algn="ctr" defTabSz="914400" rtl="1" eaLnBrk="1" latinLnBrk="0" hangingPunct="1">
              <a:defRPr sz="120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r>
              <a:rPr lang="en-US" dirty="0" smtClean="0">
                <a:solidFill>
                  <a:schemeClr val="tx1"/>
                </a:solidFill>
              </a:rPr>
              <a:t>Dr. Abraham Huli: www.huli.co.il </a:t>
            </a:r>
            <a:endParaRPr lang="he-IL" dirty="0">
              <a:solidFill>
                <a:schemeClr val="tx1"/>
              </a:solidFill>
            </a:endParaRPr>
          </a:p>
        </p:txBody>
      </p:sp>
    </p:spTree>
    <p:extLst>
      <p:ext uri="{BB962C8B-B14F-4D97-AF65-F5344CB8AC3E}">
        <p14:creationId xmlns:p14="http://schemas.microsoft.com/office/powerpoint/2010/main" val="3812987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b="1" dirty="0" smtClean="0"/>
              <a:t>Taxes Table</a:t>
            </a:r>
            <a:br>
              <a:rPr lang="en-US" b="1" dirty="0" smtClean="0"/>
            </a:br>
            <a:r>
              <a:rPr lang="en-US" sz="1600" dirty="0"/>
              <a:t> </a:t>
            </a:r>
            <a:r>
              <a:rPr lang="en-US" sz="1800" dirty="0">
                <a:solidFill>
                  <a:schemeClr val="tx1"/>
                </a:solidFill>
                <a:latin typeface="+mn-lt"/>
                <a:ea typeface="+mn-ea"/>
                <a:cs typeface="+mn-cs"/>
              </a:rPr>
              <a:t>At current prices. Millions NIS (New Israeli Shekels)</a:t>
            </a:r>
            <a:r>
              <a:rPr lang="he-IL" sz="1800" dirty="0">
                <a:solidFill>
                  <a:schemeClr val="tx1"/>
                </a:solidFill>
                <a:latin typeface="+mn-lt"/>
                <a:ea typeface="+mn-ea"/>
                <a:cs typeface="+mn-cs"/>
              </a:rPr>
              <a:t/>
            </a:r>
            <a:br>
              <a:rPr lang="he-IL" sz="1800" dirty="0">
                <a:solidFill>
                  <a:schemeClr val="tx1"/>
                </a:solidFill>
                <a:latin typeface="+mn-lt"/>
                <a:ea typeface="+mn-ea"/>
                <a:cs typeface="+mn-cs"/>
              </a:rPr>
            </a:br>
            <a:endParaRPr lang="he-IL" sz="1800" dirty="0">
              <a:solidFill>
                <a:schemeClr val="tx1"/>
              </a:solidFill>
              <a:latin typeface="+mn-lt"/>
              <a:ea typeface="+mn-ea"/>
              <a:cs typeface="+mn-cs"/>
            </a:endParaRPr>
          </a:p>
        </p:txBody>
      </p:sp>
      <p:sp>
        <p:nvSpPr>
          <p:cNvPr id="3" name="מציין מיקום תוכן 2"/>
          <p:cNvSpPr>
            <a:spLocks noGrp="1"/>
          </p:cNvSpPr>
          <p:nvPr>
            <p:ph idx="1"/>
          </p:nvPr>
        </p:nvSpPr>
        <p:spPr>
          <a:xfrm>
            <a:off x="734887" y="1700808"/>
            <a:ext cx="8229600" cy="4128116"/>
          </a:xfrm>
        </p:spPr>
        <p:txBody>
          <a:bodyPr/>
          <a:lstStyle/>
          <a:p>
            <a:pPr marL="0" indent="0">
              <a:buNone/>
            </a:pPr>
            <a:endParaRPr lang="he-IL" dirty="0" smtClean="0"/>
          </a:p>
          <a:p>
            <a:pPr marL="0" indent="0">
              <a:buNone/>
            </a:pPr>
            <a:endParaRPr lang="he-IL" dirty="0" smtClean="0"/>
          </a:p>
          <a:p>
            <a:pPr marL="0" indent="0" algn="r" rtl="1">
              <a:buNone/>
            </a:pPr>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966332276"/>
              </p:ext>
            </p:extLst>
          </p:nvPr>
        </p:nvGraphicFramePr>
        <p:xfrm>
          <a:off x="629058" y="1412776"/>
          <a:ext cx="7885884" cy="4876816"/>
        </p:xfrm>
        <a:graphic>
          <a:graphicData uri="http://schemas.openxmlformats.org/drawingml/2006/table">
            <a:tbl>
              <a:tblPr/>
              <a:tblGrid>
                <a:gridCol w="958163"/>
                <a:gridCol w="346386"/>
                <a:gridCol w="346386"/>
                <a:gridCol w="346386"/>
                <a:gridCol w="346386"/>
                <a:gridCol w="346386"/>
                <a:gridCol w="346386"/>
                <a:gridCol w="346386"/>
                <a:gridCol w="346386"/>
                <a:gridCol w="346386"/>
                <a:gridCol w="346386"/>
                <a:gridCol w="346386"/>
                <a:gridCol w="346386"/>
                <a:gridCol w="346386"/>
                <a:gridCol w="346386"/>
                <a:gridCol w="346386"/>
                <a:gridCol w="346386"/>
                <a:gridCol w="1385545"/>
              </a:tblGrid>
              <a:tr h="88197">
                <a:tc>
                  <a:txBody>
                    <a:bodyPr/>
                    <a:lstStyle/>
                    <a:p>
                      <a:pPr algn="ctr" rtl="1" fontAlgn="b"/>
                      <a:r>
                        <a:rPr lang="he-IL" sz="500" b="1"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2000</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2001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2002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2003</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2004</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2005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2006</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2007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2008</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2009</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2010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2011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2012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2013</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2014</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e-IL" sz="500" b="1" i="0" u="none" strike="noStrike" dirty="0">
                          <a:effectLst/>
                          <a:latin typeface="Arial" panose="020B0604020202020204" pitchFamily="34" charset="0"/>
                        </a:rPr>
                        <a:t>2015</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endParaRPr lang="he-IL" sz="400" b="1" i="0" u="none" strike="noStrike" dirty="0">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08950">
                <a:tc>
                  <a:txBody>
                    <a:bodyPr/>
                    <a:lstStyle/>
                    <a:p>
                      <a:pPr algn="r" rtl="1" fontAlgn="b"/>
                      <a:r>
                        <a:rPr lang="he-IL" sz="700" b="1" i="0" u="none" strike="noStrike" dirty="0">
                          <a:solidFill>
                            <a:srgbClr val="FF0000"/>
                          </a:solidFill>
                          <a:effectLst/>
                          <a:latin typeface="Arial" panose="020B0604020202020204" pitchFamily="34" charset="0"/>
                        </a:rPr>
                        <a:t>סך כולל</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187,950</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190,734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194,573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192,089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202,003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215,124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234,639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250,813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246,875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242,606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267,537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288,226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296,966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323,895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341,714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e-IL" sz="700" b="1" i="0" u="none" strike="noStrike" dirty="0">
                          <a:solidFill>
                            <a:srgbClr val="FF0000"/>
                          </a:solidFill>
                          <a:effectLst/>
                          <a:latin typeface="Arial" panose="020B0604020202020204" pitchFamily="34" charset="0"/>
                        </a:rPr>
                        <a:t>360,944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dirty="0">
                          <a:solidFill>
                            <a:srgbClr val="FF0000"/>
                          </a:solidFill>
                          <a:effectLst/>
                          <a:latin typeface="Arial" panose="020B0604020202020204" pitchFamily="34" charset="0"/>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762">
                <a:tc>
                  <a:txBody>
                    <a:bodyPr/>
                    <a:lstStyle/>
                    <a:p>
                      <a:pPr algn="r" rtl="1" fontAlgn="b"/>
                      <a:r>
                        <a:rPr lang="he-IL" sz="600" b="1" i="0" u="none" strike="noStrike" dirty="0">
                          <a:solidFill>
                            <a:srgbClr val="00B050"/>
                          </a:solidFill>
                          <a:effectLst/>
                          <a:latin typeface="Arial" panose="020B0604020202020204" pitchFamily="34" charset="0"/>
                        </a:rPr>
                        <a:t> מסים על הכנסה, תשלומים</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solidFill>
                            <a:srgbClr val="00B050"/>
                          </a:solidFill>
                          <a:effectLst/>
                          <a:latin typeface="Arial" panose="020B0604020202020204" pitchFamily="34" charset="0"/>
                        </a:rPr>
                        <a:t> TAXES ON INCOME, NATIONAL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762">
                <a:tc>
                  <a:txBody>
                    <a:bodyPr/>
                    <a:lstStyle/>
                    <a:p>
                      <a:pPr algn="r" rtl="1" fontAlgn="b"/>
                      <a:r>
                        <a:rPr lang="he-IL" sz="600" b="1" i="0" u="none" strike="noStrike" dirty="0">
                          <a:solidFill>
                            <a:srgbClr val="00B050"/>
                          </a:solidFill>
                          <a:effectLst/>
                          <a:latin typeface="Arial" panose="020B0604020202020204" pitchFamily="34" charset="0"/>
                        </a:rPr>
                        <a:t> לביטוח הלאומי ומסים שוטפים</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solidFill>
                            <a:srgbClr val="00B050"/>
                          </a:solidFill>
                          <a:effectLst/>
                          <a:latin typeface="Arial" panose="020B0604020202020204" pitchFamily="34" charset="0"/>
                        </a:rPr>
                        <a:t> INSURANCE CONTRIBUTION 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762">
                <a:tc>
                  <a:txBody>
                    <a:bodyPr/>
                    <a:lstStyle/>
                    <a:p>
                      <a:pPr algn="r" rtl="1" fontAlgn="b"/>
                      <a:r>
                        <a:rPr lang="he-IL" sz="600" b="1" i="0" u="none" strike="noStrike" dirty="0">
                          <a:effectLst/>
                          <a:latin typeface="Arial" panose="020B0604020202020204" pitchFamily="34" charset="0"/>
                        </a:rPr>
                        <a:t>אחרים - סך הכל</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103,992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106,982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103,614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99,251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103,225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109,895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124,628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131,948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126,120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116,841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127,101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138,838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144,367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158,828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165,509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177,882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effectLst/>
                          <a:latin typeface="Arial" panose="020B0604020202020204" pitchFamily="34" charset="0"/>
                        </a:rPr>
                        <a:t> OTHER CURRRENT TAXES -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762">
                <a:tc>
                  <a:txBody>
                    <a:bodyPr/>
                    <a:lstStyle/>
                    <a:p>
                      <a:pPr algn="r" rtl="1" fontAlgn="b"/>
                      <a:r>
                        <a:rPr lang="he-IL" sz="600" b="1" i="0" u="none" strike="noStrike" dirty="0">
                          <a:solidFill>
                            <a:srgbClr val="00B050"/>
                          </a:solidFill>
                          <a:effectLst/>
                          <a:latin typeface="Arial" panose="020B0604020202020204" pitchFamily="34" charset="0"/>
                        </a:rPr>
                        <a:t>1. מסים על הכנסה ומסים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solidFill>
                            <a:srgbClr val="00B050"/>
                          </a:solidFill>
                          <a:effectLst/>
                          <a:latin typeface="Arial" panose="020B0604020202020204" pitchFamily="34" charset="0"/>
                        </a:rPr>
                        <a:t>1. TAXES ON INCOME AND OTHER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שוטפים אחרים - סך הכל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76,427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77,278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72,236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66,976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70,254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75,298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88,516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94,039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85,675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75,615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81,758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90,079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94,071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105,464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109,379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118,335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CURRRENT TAXES -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1.1  מס הכנסה - סך הכל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73,264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73,901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68,260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63,261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65,291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71,041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84,083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89,324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80,913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71,058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76,354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84,759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88,590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99,643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103,495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111,655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1.1    Income tax -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en-US" sz="600" b="0" i="0" u="none" strike="noStrike" dirty="0">
                          <a:effectLst/>
                          <a:latin typeface="Arial" panose="020B0604020202020204" pitchFamily="34" charset="0"/>
                        </a:rPr>
                        <a:t>(A)</a:t>
                      </a:r>
                      <a:r>
                        <a:rPr lang="he-IL" sz="600" b="0" i="0" u="none" strike="noStrike" dirty="0">
                          <a:effectLst/>
                          <a:latin typeface="Arial" panose="020B0604020202020204" pitchFamily="34" charset="0"/>
                        </a:rPr>
                        <a:t>שכר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45,278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48,662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46,618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41,520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39,886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40,108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42,483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45,507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43,215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39,141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40,172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42,817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43,415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46,856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50,746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53,915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Wages(A)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חברות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16,714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19,868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27,254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28,012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23,930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18,906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26,205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24,905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34,403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32,824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32,552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Companies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עצמאים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6,954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10,853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12,656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16,783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Self-employed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ניכויים אחרים במקור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3,318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4,886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6,938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7,269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Other deductions at 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1.2 אגרות, היטלים וקנסות</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3,977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4,763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5,481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5,821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1.2 Fees, levies and fines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762">
                <a:tc>
                  <a:txBody>
                    <a:bodyPr/>
                    <a:lstStyle/>
                    <a:p>
                      <a:pPr algn="r" rtl="1" fontAlgn="b"/>
                      <a:r>
                        <a:rPr lang="he-IL" sz="600" b="1" i="0" u="none" strike="noStrike" dirty="0">
                          <a:solidFill>
                            <a:srgbClr val="00B050"/>
                          </a:solidFill>
                          <a:effectLst/>
                          <a:latin typeface="Arial" panose="020B0604020202020204" pitchFamily="34" charset="0"/>
                        </a:rPr>
                        <a:t> 2. תשלומים לביטוח הלאומי</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solidFill>
                            <a:srgbClr val="00B050"/>
                          </a:solidFill>
                          <a:effectLst/>
                          <a:latin typeface="Arial" panose="020B0604020202020204" pitchFamily="34" charset="0"/>
                        </a:rPr>
                        <a:t>2. NATIONAL INSURANCE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סך הכל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27,565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29,704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31,378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32,275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32,971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34,597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36,111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37,909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40,445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41,227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45,343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48,759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50,296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53,364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56,130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59,547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CONTRIBUTIONS -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2.1 שכר - סך הכל</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19,723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19,989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20,962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22,233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23,319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23,520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26,148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28,312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29,132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31,238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32,918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35,127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2.1  Wages -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 מזה: ע"ח העובד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9,695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12,273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14,721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Thereof: By Employees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en-US" sz="600" b="0" i="0" u="none" strike="noStrike" dirty="0">
                          <a:effectLst/>
                          <a:latin typeface="Arial" panose="020B0604020202020204" pitchFamily="34" charset="0"/>
                        </a:rPr>
                        <a:t>(B)</a:t>
                      </a:r>
                      <a:r>
                        <a:rPr lang="he-IL" sz="600" b="0" i="0" u="none" strike="noStrike" dirty="0">
                          <a:effectLst/>
                          <a:latin typeface="Arial" panose="020B0604020202020204" pitchFamily="34" charset="0"/>
                        </a:rPr>
                        <a:t>ע"ח המעביד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9,908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10,294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11,427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By Employers(B)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2.2 אחר</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3,047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3,421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2.2 Other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2.3 מס בריאות</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9,762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10,883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13,456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19,790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2.3 Health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762">
                <a:tc>
                  <a:txBody>
                    <a:bodyPr/>
                    <a:lstStyle/>
                    <a:p>
                      <a:pPr algn="r" rtl="1" fontAlgn="b"/>
                      <a:r>
                        <a:rPr lang="he-IL" sz="600" b="1" i="0" u="none" strike="noStrike" dirty="0">
                          <a:solidFill>
                            <a:srgbClr val="00B050"/>
                          </a:solidFill>
                          <a:effectLst/>
                          <a:latin typeface="Arial" panose="020B0604020202020204" pitchFamily="34" charset="0"/>
                        </a:rPr>
                        <a:t>3. מסים על ייצור</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1" i="0" u="none" strike="noStrike" dirty="0">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solidFill>
                            <a:srgbClr val="00B050"/>
                          </a:solidFill>
                          <a:effectLst/>
                          <a:latin typeface="Arial" panose="020B0604020202020204" pitchFamily="34" charset="0"/>
                        </a:rPr>
                        <a:t> 3. TAXES ON DOMESTIC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מקומי - סך הכל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56,684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58,341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64,941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67,960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68,953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72,716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76,090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78,891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81,877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88,187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96,414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101,740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106,978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117,343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123,174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128,601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PRODUCTION -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מס ערך מוסף</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27,638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29,446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33,406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34,127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32,974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34,024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35,657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37,116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40,196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47,342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50,603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53,056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61,173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64,990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68,282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Value added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solidFill>
                            <a:srgbClr val="000000"/>
                          </a:solidFill>
                          <a:effectLst/>
                          <a:latin typeface="Arial" panose="020B0604020202020204" pitchFamily="34" charset="0"/>
                        </a:rPr>
                        <a:t>מסים על הוצאות שכר</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12,967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Wages'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מע"מ מלכ"ר</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5,940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Non-profits'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מע"מ שכר פיננסי</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Financial compensation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solidFill>
                            <a:srgbClr val="000000"/>
                          </a:solidFill>
                          <a:effectLst/>
                          <a:latin typeface="Arial" panose="020B0604020202020204" pitchFamily="34" charset="0"/>
                        </a:rPr>
                        <a:t>מס מעסיקים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Employers'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solidFill>
                            <a:srgbClr val="000000"/>
                          </a:solidFill>
                          <a:effectLst/>
                          <a:latin typeface="Arial" panose="020B0604020202020204" pitchFamily="34" charset="0"/>
                        </a:rPr>
                        <a:t>מע"מ רווחים פיננסיים</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1,924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Financial gains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מס קנייה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Purchase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  מס טבק, בלו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Excises on tobacco and cement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 מלט ומס בולים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dirty="0">
                          <a:effectLst/>
                          <a:latin typeface="Arial" panose="020B0604020202020204" pitchFamily="34" charset="0"/>
                        </a:rPr>
                        <a:t>    and stamp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מס דלק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12,714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14,637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15,876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Fuel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מס רכוש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Property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en-US" sz="600" b="0" i="0" u="none" strike="noStrike" dirty="0">
                          <a:effectLst/>
                          <a:latin typeface="Arial" panose="020B0604020202020204" pitchFamily="34" charset="0"/>
                        </a:rPr>
                        <a:t> (C)</a:t>
                      </a:r>
                      <a:r>
                        <a:rPr lang="he-IL" sz="600" b="0" i="0" u="none" strike="noStrike" dirty="0">
                          <a:effectLst/>
                          <a:latin typeface="Arial" panose="020B0604020202020204" pitchFamily="34" charset="0"/>
                        </a:rPr>
                        <a:t>מסים אחרים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Other taxes(C)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מסים שנגבו ע"י הרשויות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1F497D"/>
                          </a:solidFill>
                          <a:effectLst/>
                          <a:latin typeface="Arial" panose="020B0604020202020204" pitchFamily="34" charset="0"/>
                        </a:rPr>
                        <a:t>local authorities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המקומיות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13,883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17,663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19,731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20,966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22,673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23,621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24,306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taxes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762">
                <a:tc>
                  <a:txBody>
                    <a:bodyPr/>
                    <a:lstStyle/>
                    <a:p>
                      <a:pPr algn="r" rtl="1" fontAlgn="b"/>
                      <a:r>
                        <a:rPr lang="he-IL" sz="600" b="1" i="0" u="none" strike="noStrike" dirty="0">
                          <a:solidFill>
                            <a:srgbClr val="00B050"/>
                          </a:solidFill>
                          <a:effectLst/>
                          <a:latin typeface="Arial" panose="020B0604020202020204" pitchFamily="34" charset="0"/>
                        </a:rPr>
                        <a:t>4.מסים על יבוא - סך הכל</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22,993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21,736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22,640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21,772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24,996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26,675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27,528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32,383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31,633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31,127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35,003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37,587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37,349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38,024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43,091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1" i="0" u="none" strike="noStrike" dirty="0">
                          <a:solidFill>
                            <a:srgbClr val="00B050"/>
                          </a:solidFill>
                          <a:effectLst/>
                          <a:latin typeface="Arial" panose="020B0604020202020204" pitchFamily="34" charset="0"/>
                        </a:rPr>
                        <a:t>41,903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solidFill>
                            <a:srgbClr val="00B050"/>
                          </a:solidFill>
                          <a:effectLst/>
                          <a:latin typeface="Arial" panose="020B0604020202020204" pitchFamily="34" charset="0"/>
                        </a:rPr>
                        <a:t>4. TAXES ON IMPORTS -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4.1 יבוא אזרחי - סך הכל</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19,924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23,407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24,876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25,481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30,648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30,062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29,726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33,472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35,985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35,470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36,031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40,833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39,657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4.1 CIVILIAN IMPORTS -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מס ערך מוסף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9,995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11,642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12,424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15,254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18,483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20,465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Value added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מכס והיטלים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dirty="0">
                          <a:effectLst/>
                          <a:latin typeface="Arial" panose="020B0604020202020204" pitchFamily="34" charset="0"/>
                        </a:rPr>
                        <a:t>      Customs and levies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מסי קנייה ואחרים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12,717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17,494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16,491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dirty="0">
                          <a:effectLst/>
                          <a:latin typeface="Arial" panose="020B0604020202020204" pitchFamily="34" charset="0"/>
                        </a:rPr>
                        <a:t>      Purchase and other taxes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4.2 יבוא ביטחוני</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2,047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4.2  DEFENCE IMPORTS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523">
                <a:tc>
                  <a:txBody>
                    <a:bodyPr/>
                    <a:lstStyle/>
                    <a:p>
                      <a:pPr algn="r" rtl="1" fontAlgn="b"/>
                      <a:r>
                        <a:rPr lang="he-IL" sz="600" b="1" i="0" u="none" strike="noStrike" dirty="0">
                          <a:solidFill>
                            <a:srgbClr val="00B050"/>
                          </a:solidFill>
                          <a:effectLst/>
                          <a:latin typeface="Arial" panose="020B0604020202020204" pitchFamily="34" charset="0"/>
                        </a:rPr>
                        <a:t>5. מסי נדל"ן (מסים שוטפים</a:t>
                      </a:r>
                      <a:br>
                        <a:rPr lang="he-IL" sz="600" b="1" i="0" u="none" strike="noStrike" dirty="0">
                          <a:solidFill>
                            <a:srgbClr val="00B050"/>
                          </a:solidFill>
                          <a:effectLst/>
                          <a:latin typeface="Arial" panose="020B0604020202020204" pitchFamily="34" charset="0"/>
                        </a:rPr>
                      </a:br>
                      <a:r>
                        <a:rPr lang="he-IL" sz="600" b="1" i="0" u="none" strike="noStrike" dirty="0">
                          <a:solidFill>
                            <a:srgbClr val="00B050"/>
                          </a:solidFill>
                          <a:effectLst/>
                          <a:latin typeface="Arial" panose="020B0604020202020204" pitchFamily="34" charset="0"/>
                        </a:rPr>
                        <a:t> אחרים)</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3,966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5,494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4,892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5,955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solidFill>
                            <a:srgbClr val="00B050"/>
                          </a:solidFill>
                          <a:effectLst/>
                          <a:latin typeface="Arial" panose="020B0604020202020204" pitchFamily="34" charset="0"/>
                        </a:rPr>
                        <a:t>5. Tax on real assets(Other current taxes)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 מס שבח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dirty="0">
                          <a:effectLst/>
                          <a:latin typeface="Arial" panose="020B0604020202020204" pitchFamily="34" charset="0"/>
                        </a:rPr>
                        <a:t>      Betterment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מס רכישה  ומס מכירה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6,755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dirty="0">
                          <a:effectLst/>
                          <a:latin typeface="Arial" panose="020B0604020202020204" pitchFamily="34" charset="0"/>
                        </a:rPr>
                        <a:t>     Property </a:t>
                      </a:r>
                      <a:r>
                        <a:rPr lang="en-US" sz="600" b="0" i="0" u="none" strike="noStrike" dirty="0" smtClean="0">
                          <a:effectLst/>
                          <a:latin typeface="Arial" panose="020B0604020202020204" pitchFamily="34" charset="0"/>
                        </a:rPr>
                        <a:t>purchase </a:t>
                      </a:r>
                      <a:r>
                        <a:rPr lang="en-US" sz="600" b="0" i="0" u="none" strike="noStrike" dirty="0">
                          <a:effectLst/>
                          <a:latin typeface="Arial" panose="020B0604020202020204" pitchFamily="34" charset="0"/>
                        </a:rPr>
                        <a:t>tax and Sales tax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בניכוי קרן פיצויים</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574">
                <a:tc>
                  <a:txBody>
                    <a:bodyPr/>
                    <a:lstStyle/>
                    <a:p>
                      <a:pPr algn="r" rtl="1" fontAlgn="b"/>
                      <a:r>
                        <a:rPr lang="he-IL" sz="600" b="0" i="0" u="none" strike="noStrike" dirty="0">
                          <a:effectLst/>
                          <a:latin typeface="Arial" panose="020B0604020202020204" pitchFamily="34" charset="0"/>
                        </a:rPr>
                        <a:t>6. מסי הון (רשויות מקומיות)</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1,977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2,485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600" b="0" i="0" u="none" strike="noStrike" dirty="0">
                          <a:effectLst/>
                          <a:latin typeface="Arial" panose="020B0604020202020204" pitchFamily="34" charset="0"/>
                        </a:rPr>
                        <a:t>3,709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Capital Taxes ( local authorities)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מציין מיקום של כותרת תחתונה 1"/>
          <p:cNvSpPr txBox="1">
            <a:spLocks/>
          </p:cNvSpPr>
          <p:nvPr/>
        </p:nvSpPr>
        <p:spPr>
          <a:xfrm>
            <a:off x="5029200" y="6528816"/>
            <a:ext cx="4114800" cy="329184"/>
          </a:xfrm>
          <a:prstGeom prst="rect">
            <a:avLst/>
          </a:prstGeom>
        </p:spPr>
        <p:txBody>
          <a:bodyPr vert="horz" lIns="91440" tIns="45720" rIns="91440" bIns="45720" rtlCol="0" anchor="ctr"/>
          <a:lstStyle>
            <a:defPPr>
              <a:defRPr lang="he-IL"/>
            </a:defPPr>
            <a:lvl1pPr marL="0" algn="ctr" defTabSz="914400" rtl="1" eaLnBrk="1" latinLnBrk="0" hangingPunct="1">
              <a:defRPr sz="120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r>
              <a:rPr lang="en-US" dirty="0" smtClean="0">
                <a:solidFill>
                  <a:schemeClr val="tx1"/>
                </a:solidFill>
              </a:rPr>
              <a:t>Dr. Abraham Huli: www.huli.co.il </a:t>
            </a:r>
            <a:endParaRPr lang="he-IL" dirty="0">
              <a:solidFill>
                <a:schemeClr val="tx1"/>
              </a:solidFill>
            </a:endParaRPr>
          </a:p>
        </p:txBody>
      </p:sp>
    </p:spTree>
    <p:extLst>
      <p:ext uri="{BB962C8B-B14F-4D97-AF65-F5344CB8AC3E}">
        <p14:creationId xmlns:p14="http://schemas.microsoft.com/office/powerpoint/2010/main" val="2728120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899592" y="1014741"/>
            <a:ext cx="7992888" cy="4248472"/>
          </a:xfrm>
          <a:prstGeom prst="rect">
            <a:avLst/>
          </a:prstGeom>
        </p:spPr>
        <p:txBody>
          <a:bodyPr>
            <a:normAutofit/>
          </a:bodyPr>
          <a:lstStyle>
            <a:lvl1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l" rtl="1"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l" rtl="1"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l" rtl="1"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l" rtl="1"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a:lstStyle>
          <a:p>
            <a:pPr rtl="0"/>
            <a:r>
              <a:rPr lang="en-US" sz="2800" b="1" dirty="0" smtClean="0">
                <a:effectLst/>
              </a:rPr>
              <a:t>National </a:t>
            </a:r>
            <a:r>
              <a:rPr lang="en-US" sz="2800" b="1" dirty="0">
                <a:effectLst/>
              </a:rPr>
              <a:t>Excellence </a:t>
            </a:r>
            <a:r>
              <a:rPr lang="en-US" sz="2800" b="1" dirty="0">
                <a:solidFill>
                  <a:srgbClr val="FF0000"/>
                </a:solidFill>
                <a:effectLst/>
              </a:rPr>
              <a:t>I</a:t>
            </a:r>
            <a:r>
              <a:rPr lang="en-US" sz="2800" b="1" dirty="0">
                <a:effectLst/>
              </a:rPr>
              <a:t>ndicator (N.E.</a:t>
            </a:r>
            <a:r>
              <a:rPr lang="en-US" sz="2800" b="1" dirty="0">
                <a:solidFill>
                  <a:srgbClr val="FF0000"/>
                </a:solidFill>
                <a:effectLst/>
              </a:rPr>
              <a:t>I</a:t>
            </a:r>
            <a:r>
              <a:rPr lang="en-US" sz="2800" b="1" dirty="0">
                <a:effectLst/>
              </a:rPr>
              <a:t>)</a:t>
            </a:r>
          </a:p>
          <a:p>
            <a:pPr rtl="0"/>
            <a:endParaRPr lang="en-US" sz="2800" b="1" dirty="0" smtClean="0">
              <a:effectLst/>
              <a:latin typeface="Adobe Garamond Pro Bold" pitchFamily="18" charset="0"/>
            </a:endParaRPr>
          </a:p>
          <a:p>
            <a:pPr rtl="0"/>
            <a:r>
              <a:rPr lang="en-US" sz="2800" b="1" dirty="0" smtClean="0">
                <a:solidFill>
                  <a:srgbClr val="FF0000"/>
                </a:solidFill>
                <a:effectLst/>
                <a:latin typeface="Adobe Garamond Pro Bold" pitchFamily="18" charset="0"/>
              </a:rPr>
              <a:t>I</a:t>
            </a:r>
            <a:r>
              <a:rPr lang="en-US" sz="1800" b="1" dirty="0" smtClean="0">
                <a:solidFill>
                  <a:srgbClr val="FF0000"/>
                </a:solidFill>
                <a:effectLst/>
                <a:latin typeface="Adobe Garamond Pro Bold" pitchFamily="18" charset="0"/>
              </a:rPr>
              <a:t>1 </a:t>
            </a:r>
            <a:r>
              <a:rPr lang="en-US" sz="2800" b="1" dirty="0" smtClean="0">
                <a:effectLst/>
                <a:latin typeface="Adobe Garamond Pro Bold" pitchFamily="18" charset="0"/>
              </a:rPr>
              <a:t>= </a:t>
            </a:r>
            <a:r>
              <a:rPr lang="en-US" sz="2800" b="1" dirty="0" smtClean="0">
                <a:effectLst/>
                <a:latin typeface="Adobe Garamond Pro Bold" pitchFamily="18" charset="0"/>
              </a:rPr>
              <a:t>R</a:t>
            </a:r>
            <a:r>
              <a:rPr lang="en-US" sz="2800" b="1" dirty="0">
                <a:effectLst/>
                <a:latin typeface="Adobe Garamond Pro Bold" pitchFamily="18" charset="0"/>
              </a:rPr>
              <a:t>R</a:t>
            </a:r>
            <a:r>
              <a:rPr lang="en-US" sz="2800" b="1" dirty="0" smtClean="0">
                <a:effectLst/>
                <a:latin typeface="Adobe Garamond Pro Bold" pitchFamily="18" charset="0"/>
              </a:rPr>
              <a:t>MC=Real</a:t>
            </a:r>
            <a:r>
              <a:rPr lang="en-US" sz="2800" b="1" dirty="0">
                <a:effectLst/>
                <a:latin typeface="Adobe Garamond Pro Bold" pitchFamily="18" charset="0"/>
              </a:rPr>
              <a:t> </a:t>
            </a:r>
            <a:r>
              <a:rPr lang="en-US" sz="2800" b="1" dirty="0" smtClean="0">
                <a:effectLst/>
                <a:latin typeface="Adobe Garamond Pro Bold" pitchFamily="18" charset="0"/>
              </a:rPr>
              <a:t>Real</a:t>
            </a:r>
            <a:r>
              <a:rPr lang="en-US" sz="2800" b="1" dirty="0" smtClean="0">
                <a:effectLst/>
                <a:latin typeface="Adobe Garamond Pro Bold" pitchFamily="18" charset="0"/>
              </a:rPr>
              <a:t> Money</a:t>
            </a:r>
            <a:r>
              <a:rPr lang="en-US" sz="2800" b="1" dirty="0">
                <a:effectLst/>
                <a:latin typeface="Adobe Garamond Pro Bold" pitchFamily="18" charset="0"/>
              </a:rPr>
              <a:t> </a:t>
            </a:r>
            <a:r>
              <a:rPr lang="en-US" sz="2800" dirty="0">
                <a:effectLst/>
                <a:latin typeface="Adobe Garamond Pro Bold" pitchFamily="18" charset="0"/>
              </a:rPr>
              <a:t>per</a:t>
            </a:r>
            <a:r>
              <a:rPr lang="en-US" sz="2800" b="1" dirty="0">
                <a:effectLst/>
                <a:latin typeface="Adobe Garamond Pro Bold" pitchFamily="18" charset="0"/>
              </a:rPr>
              <a:t> </a:t>
            </a:r>
            <a:r>
              <a:rPr lang="en-US" sz="2800" b="1" dirty="0" smtClean="0">
                <a:effectLst/>
                <a:latin typeface="Adobe Garamond Pro Bold" pitchFamily="18" charset="0"/>
              </a:rPr>
              <a:t>Capita</a:t>
            </a:r>
            <a:r>
              <a:rPr lang="en-US" sz="2800" dirty="0" smtClean="0">
                <a:effectLst/>
              </a:rPr>
              <a:t/>
            </a:r>
            <a:br>
              <a:rPr lang="en-US" sz="2800" dirty="0" smtClean="0">
                <a:effectLst/>
              </a:rPr>
            </a:br>
            <a:r>
              <a:rPr lang="en-US" sz="2800" dirty="0" smtClean="0">
                <a:effectLst/>
              </a:rPr>
              <a:t>   </a:t>
            </a:r>
            <a:r>
              <a:rPr lang="en-US" sz="2800" dirty="0" smtClean="0">
                <a:effectLst/>
                <a:latin typeface="Adobe Garamond Pro Bold" pitchFamily="18" charset="0"/>
              </a:rPr>
              <a:t>= X/Y</a:t>
            </a:r>
            <a:r>
              <a:rPr lang="en-US" sz="2800" dirty="0">
                <a:effectLst/>
                <a:latin typeface="Adobe Garamond Pro Bold" pitchFamily="18" charset="0"/>
              </a:rPr>
              <a:t>="Excellence related </a:t>
            </a:r>
            <a:r>
              <a:rPr lang="en-US" sz="2800" dirty="0" smtClean="0">
                <a:effectLst/>
                <a:latin typeface="Adobe Garamond Pro Bold" pitchFamily="18" charset="0"/>
              </a:rPr>
              <a:t>Income“ per Capita</a:t>
            </a:r>
            <a:endParaRPr lang="en-US" sz="2800" dirty="0" smtClean="0">
              <a:effectLst/>
              <a:latin typeface="Adobe Garamond Pro Bold" pitchFamily="18" charset="0"/>
            </a:endParaRPr>
          </a:p>
          <a:p>
            <a:pPr rtl="0"/>
            <a:r>
              <a:rPr lang="en-US" sz="2800" dirty="0" smtClean="0">
                <a:effectLst/>
                <a:latin typeface="Adobe Garamond Pro Bold" pitchFamily="18" charset="0"/>
              </a:rPr>
              <a:t>   = NIS </a:t>
            </a:r>
            <a:r>
              <a:rPr lang="en-US" sz="2800" dirty="0">
                <a:effectLst/>
                <a:latin typeface="Adobe Garamond Pro Bold" pitchFamily="18" charset="0"/>
              </a:rPr>
              <a:t>(New Israeli Shekels</a:t>
            </a:r>
            <a:r>
              <a:rPr lang="en-US" sz="2800" dirty="0" smtClean="0">
                <a:effectLst/>
                <a:latin typeface="Adobe Garamond Pro Bold" pitchFamily="18" charset="0"/>
              </a:rPr>
              <a:t>) per Resident  </a:t>
            </a:r>
            <a:endParaRPr lang="he-IL" sz="2800" dirty="0" smtClean="0">
              <a:effectLst/>
              <a:latin typeface="Adobe Garamond Pro Bold" pitchFamily="18" charset="0"/>
            </a:endParaRPr>
          </a:p>
          <a:p>
            <a:pPr rtl="0"/>
            <a:r>
              <a:rPr lang="en-US" sz="2800" dirty="0">
                <a:effectLst/>
              </a:rPr>
              <a:t/>
            </a:r>
            <a:br>
              <a:rPr lang="en-US" sz="2800" dirty="0">
                <a:effectLst/>
              </a:rPr>
            </a:br>
            <a:r>
              <a:rPr lang="en-US" sz="2800" b="1" dirty="0" smtClean="0">
                <a:solidFill>
                  <a:srgbClr val="FF0000"/>
                </a:solidFill>
                <a:effectLst/>
                <a:latin typeface="Adobe Garamond Pro Bold" pitchFamily="18" charset="0"/>
              </a:rPr>
              <a:t>I</a:t>
            </a:r>
            <a:r>
              <a:rPr lang="en-US" sz="1800" b="1" dirty="0" smtClean="0">
                <a:solidFill>
                  <a:srgbClr val="FF0000"/>
                </a:solidFill>
                <a:effectLst/>
                <a:latin typeface="Adobe Garamond Pro Bold" pitchFamily="18" charset="0"/>
              </a:rPr>
              <a:t>2</a:t>
            </a:r>
            <a:r>
              <a:rPr lang="en-US" sz="2800" b="1" dirty="0" smtClean="0">
                <a:solidFill>
                  <a:srgbClr val="FF0000"/>
                </a:solidFill>
                <a:effectLst/>
                <a:latin typeface="Adobe Garamond Pro Bold" pitchFamily="18" charset="0"/>
              </a:rPr>
              <a:t> </a:t>
            </a:r>
            <a:r>
              <a:rPr lang="en-US" sz="2800" b="1" dirty="0" smtClean="0">
                <a:effectLst/>
                <a:latin typeface="Adobe Garamond Pro Bold" pitchFamily="18" charset="0"/>
              </a:rPr>
              <a:t>= </a:t>
            </a:r>
            <a:r>
              <a:rPr lang="en-US" sz="2800" dirty="0" smtClean="0">
                <a:effectLst/>
                <a:latin typeface="Adobe Garamond Pro Bold" pitchFamily="18" charset="0"/>
              </a:rPr>
              <a:t>5 </a:t>
            </a:r>
            <a:r>
              <a:rPr lang="en-US" sz="2800" dirty="0">
                <a:effectLst/>
                <a:latin typeface="Adobe Garamond Pro Bold" pitchFamily="18" charset="0"/>
              </a:rPr>
              <a:t> Years Move Average compare to 1984</a:t>
            </a:r>
            <a:br>
              <a:rPr lang="en-US" sz="2800" dirty="0">
                <a:effectLst/>
                <a:latin typeface="Adobe Garamond Pro Bold" pitchFamily="18" charset="0"/>
              </a:rPr>
            </a:br>
            <a:r>
              <a:rPr lang="en-US" sz="2800" dirty="0">
                <a:effectLst/>
              </a:rPr>
              <a:t> </a:t>
            </a:r>
          </a:p>
          <a:p>
            <a:pPr rtl="0"/>
            <a:endParaRPr lang="he-IL" sz="2800" dirty="0" smtClean="0">
              <a:effectLst/>
              <a:latin typeface="Adobe Garamond Pro Bold" pitchFamily="18" charset="0"/>
            </a:endParaRPr>
          </a:p>
        </p:txBody>
      </p:sp>
      <p:sp>
        <p:nvSpPr>
          <p:cNvPr id="4" name="מציין מיקום של כותרת תחתונה 3"/>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3529716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1450" y="782216"/>
            <a:ext cx="8134350" cy="990600"/>
          </a:xfrm>
        </p:spPr>
        <p:txBody>
          <a:bodyPr>
            <a:normAutofit fontScale="90000"/>
          </a:bodyPr>
          <a:lstStyle/>
          <a:p>
            <a:r>
              <a:rPr lang="en-US" b="1" dirty="0"/>
              <a:t>The indicator “I” does </a:t>
            </a:r>
            <a:r>
              <a:rPr lang="en-US" b="1" dirty="0">
                <a:solidFill>
                  <a:srgbClr val="FF0000"/>
                </a:solidFill>
              </a:rPr>
              <a:t>not</a:t>
            </a:r>
            <a:r>
              <a:rPr lang="en-US" b="1" dirty="0"/>
              <a:t> include incomes such as:</a:t>
            </a:r>
            <a:endParaRPr lang="he-IL" b="1" dirty="0"/>
          </a:p>
        </p:txBody>
      </p:sp>
      <p:sp>
        <p:nvSpPr>
          <p:cNvPr id="3" name="מציין מיקום תוכן 2"/>
          <p:cNvSpPr>
            <a:spLocks noGrp="1"/>
          </p:cNvSpPr>
          <p:nvPr>
            <p:ph idx="1"/>
          </p:nvPr>
        </p:nvSpPr>
        <p:spPr>
          <a:xfrm>
            <a:off x="171450" y="2181200"/>
            <a:ext cx="8420100" cy="3840088"/>
          </a:xfrm>
        </p:spPr>
        <p:txBody>
          <a:bodyPr>
            <a:normAutofit/>
          </a:bodyPr>
          <a:lstStyle/>
          <a:p>
            <a:pPr marL="0" indent="0" algn="just" rtl="0" eaLnBrk="0" fontAlgn="base" hangingPunct="0">
              <a:spcBef>
                <a:spcPct val="0"/>
              </a:spcBef>
              <a:spcAft>
                <a:spcPct val="0"/>
              </a:spcAft>
              <a:buClrTx/>
              <a:buSzTx/>
              <a:buNone/>
            </a:pPr>
            <a:r>
              <a:rPr lang="en-US" altLang="he-IL" sz="3600" dirty="0" smtClean="0">
                <a:solidFill>
                  <a:srgbClr val="002060"/>
                </a:solidFill>
                <a:latin typeface="Arial" pitchFamily="34" charset="0"/>
              </a:rPr>
              <a:t> 1. Loans </a:t>
            </a:r>
          </a:p>
          <a:p>
            <a:pPr marL="0" indent="0" algn="just" rtl="0" eaLnBrk="0" fontAlgn="base" hangingPunct="0">
              <a:spcBef>
                <a:spcPct val="0"/>
              </a:spcBef>
              <a:spcAft>
                <a:spcPct val="0"/>
              </a:spcAft>
              <a:buClrTx/>
              <a:buSzTx/>
              <a:buNone/>
            </a:pPr>
            <a:r>
              <a:rPr lang="en-US" altLang="he-IL" sz="3600" dirty="0" smtClean="0">
                <a:solidFill>
                  <a:srgbClr val="002060"/>
                </a:solidFill>
                <a:latin typeface="Arial" pitchFamily="34" charset="0"/>
              </a:rPr>
              <a:t> 2. Donations</a:t>
            </a:r>
          </a:p>
          <a:p>
            <a:pPr marL="0" indent="0" algn="just" rtl="0" eaLnBrk="0" fontAlgn="base" hangingPunct="0">
              <a:spcBef>
                <a:spcPct val="0"/>
              </a:spcBef>
              <a:spcAft>
                <a:spcPct val="0"/>
              </a:spcAft>
              <a:buClrTx/>
              <a:buSzTx/>
              <a:buNone/>
            </a:pPr>
            <a:r>
              <a:rPr lang="en-US" altLang="he-IL" sz="3600" dirty="0" smtClean="0">
                <a:solidFill>
                  <a:srgbClr val="002060"/>
                </a:solidFill>
                <a:latin typeface="Arial" pitchFamily="34" charset="0"/>
              </a:rPr>
              <a:t> 3. Government Bonds</a:t>
            </a:r>
            <a:r>
              <a:rPr lang="he-IL" altLang="he-IL" sz="4000" dirty="0">
                <a:solidFill>
                  <a:srgbClr val="002060"/>
                </a:solidFill>
                <a:latin typeface="Arial" pitchFamily="34" charset="0"/>
              </a:rPr>
              <a:t> </a:t>
            </a:r>
          </a:p>
          <a:p>
            <a:pPr algn="just"/>
            <a:endParaRPr lang="he-IL" sz="4000" dirty="0"/>
          </a:p>
        </p:txBody>
      </p:sp>
      <p:sp>
        <p:nvSpPr>
          <p:cNvPr id="4" name="מציין מיקום של כותרת תחתונה 5"/>
          <p:cNvSpPr>
            <a:spLocks noGrp="1"/>
          </p:cNvSpPr>
          <p:nvPr>
            <p:ph type="ftr" sz="quarter" idx="11"/>
          </p:nvPr>
        </p:nvSpPr>
        <p:spPr>
          <a:xfrm>
            <a:off x="4716016" y="6495288"/>
            <a:ext cx="4427984" cy="462104"/>
          </a:xfrm>
        </p:spPr>
        <p:txBody>
          <a:bodyPr/>
          <a:lstStyle/>
          <a:p>
            <a:pPr lvl="0"/>
            <a:r>
              <a:rPr lang="en-US" dirty="0" smtClean="0"/>
              <a:t>Dr. Abraham Huli: www.huli.co.il </a:t>
            </a:r>
            <a:endParaRPr lang="he-IL" dirty="0"/>
          </a:p>
        </p:txBody>
      </p:sp>
      <p:sp>
        <p:nvSpPr>
          <p:cNvPr id="5" name="מציין מיקום של כותרת תחתונה 1"/>
          <p:cNvSpPr txBox="1">
            <a:spLocks/>
          </p:cNvSpPr>
          <p:nvPr/>
        </p:nvSpPr>
        <p:spPr>
          <a:xfrm>
            <a:off x="5029200" y="6528816"/>
            <a:ext cx="4114800" cy="329184"/>
          </a:xfrm>
          <a:prstGeom prst="rect">
            <a:avLst/>
          </a:prstGeom>
        </p:spPr>
        <p:txBody>
          <a:bodyPr vert="horz" lIns="91440" tIns="45720" rIns="91440" bIns="45720" rtlCol="0" anchor="ctr"/>
          <a:lstStyle>
            <a:defPPr>
              <a:defRPr lang="he-IL"/>
            </a:defPPr>
            <a:lvl1pPr marL="0" algn="ctr" defTabSz="914400" rtl="1" eaLnBrk="1" latinLnBrk="0" hangingPunct="1">
              <a:defRPr sz="120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r>
              <a:rPr lang="en-US" dirty="0" smtClean="0">
                <a:solidFill>
                  <a:schemeClr val="tx1"/>
                </a:solidFill>
              </a:rPr>
              <a:t>Dr. Abraham Huli: www.huli.co.il </a:t>
            </a:r>
            <a:endParaRPr lang="he-IL" dirty="0">
              <a:solidFill>
                <a:schemeClr val="tx1"/>
              </a:solidFill>
            </a:endParaRPr>
          </a:p>
        </p:txBody>
      </p:sp>
    </p:spTree>
    <p:extLst>
      <p:ext uri="{BB962C8B-B14F-4D97-AF65-F5344CB8AC3E}">
        <p14:creationId xmlns:p14="http://schemas.microsoft.com/office/powerpoint/2010/main" val="2016919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מציין מיקום תוכן 9"/>
          <p:cNvGraphicFramePr>
            <a:graphicFrameLocks noGrp="1"/>
          </p:cNvGraphicFramePr>
          <p:nvPr>
            <p:ph idx="1"/>
            <p:extLst>
              <p:ext uri="{D42A27DB-BD31-4B8C-83A1-F6EECF244321}">
                <p14:modId xmlns:p14="http://schemas.microsoft.com/office/powerpoint/2010/main" val="1560653182"/>
              </p:ext>
            </p:extLst>
          </p:nvPr>
        </p:nvGraphicFramePr>
        <p:xfrm>
          <a:off x="2987822" y="1124743"/>
          <a:ext cx="3240362" cy="5590274"/>
        </p:xfrm>
        <a:graphic>
          <a:graphicData uri="http://schemas.openxmlformats.org/drawingml/2006/table">
            <a:tbl>
              <a:tblPr rtl="1"/>
              <a:tblGrid>
                <a:gridCol w="640365"/>
                <a:gridCol w="877536"/>
                <a:gridCol w="844925"/>
                <a:gridCol w="877536"/>
              </a:tblGrid>
              <a:tr h="300365">
                <a:tc>
                  <a:txBody>
                    <a:bodyPr/>
                    <a:lstStyle/>
                    <a:p>
                      <a:pPr algn="ctr" rtl="1" fontAlgn="b"/>
                      <a:r>
                        <a:rPr lang="en-US" sz="1000" b="1" i="0" u="none" strike="noStrike" dirty="0" smtClean="0">
                          <a:solidFill>
                            <a:srgbClr val="000000"/>
                          </a:solidFill>
                          <a:effectLst/>
                          <a:latin typeface="David" panose="020E0502060401010101" pitchFamily="34" charset="-79"/>
                          <a:cs typeface="David" panose="020E0502060401010101" pitchFamily="34" charset="-79"/>
                        </a:rPr>
                        <a:t>Year</a:t>
                      </a:r>
                      <a:endParaRPr lang="he-IL" sz="1000" b="1" i="0" u="none" strike="noStrike" dirty="0">
                        <a:solidFill>
                          <a:srgbClr val="000000"/>
                        </a:solidFill>
                        <a:effectLst/>
                        <a:latin typeface="David" panose="020E0502060401010101" pitchFamily="34" charset="-79"/>
                        <a:cs typeface="David" panose="020E0502060401010101" pitchFamily="34" charset="-79"/>
                      </a:endParaRPr>
                    </a:p>
                  </a:txBody>
                  <a:tcPr marL="8162" marR="8162"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en-US" sz="1000" b="1" i="0" u="none" strike="noStrike" dirty="0" smtClean="0">
                          <a:solidFill>
                            <a:srgbClr val="000000"/>
                          </a:solidFill>
                          <a:effectLst/>
                          <a:latin typeface="David" panose="020E0502060401010101" pitchFamily="34" charset="-79"/>
                          <a:cs typeface="David" panose="020E0502060401010101" pitchFamily="34" charset="-79"/>
                        </a:rPr>
                        <a:t>Nominal Price (Millions)</a:t>
                      </a:r>
                      <a:endParaRPr lang="he-IL" sz="1000" b="1" i="0" u="none" strike="noStrike" dirty="0">
                        <a:solidFill>
                          <a:srgbClr val="000000"/>
                        </a:solidFill>
                        <a:effectLst/>
                        <a:latin typeface="David" panose="020E0502060401010101" pitchFamily="34" charset="-79"/>
                        <a:cs typeface="David" panose="020E0502060401010101" pitchFamily="34" charset="-79"/>
                      </a:endParaRPr>
                    </a:p>
                  </a:txBody>
                  <a:tcPr marL="8162" marR="8162"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en-US" sz="1000" b="1" i="0" u="none" strike="noStrike" dirty="0" smtClean="0">
                          <a:solidFill>
                            <a:srgbClr val="000000"/>
                          </a:solidFill>
                          <a:effectLst/>
                          <a:latin typeface="David" panose="020E0502060401010101" pitchFamily="34" charset="-79"/>
                          <a:cs typeface="David" panose="020E0502060401010101" pitchFamily="34" charset="-79"/>
                        </a:rPr>
                        <a:t>Inflation</a:t>
                      </a:r>
                      <a:endParaRPr lang="he-IL" sz="1000" b="1" i="0" u="none" strike="noStrike" dirty="0">
                        <a:solidFill>
                          <a:srgbClr val="000000"/>
                        </a:solidFill>
                        <a:effectLst/>
                        <a:latin typeface="David" panose="020E0502060401010101" pitchFamily="34" charset="-79"/>
                        <a:cs typeface="David" panose="020E0502060401010101" pitchFamily="34" charset="-79"/>
                      </a:endParaRPr>
                    </a:p>
                  </a:txBody>
                  <a:tcPr marL="8162" marR="8162"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en-US" sz="1000" b="1" i="0" u="none" strike="noStrike" dirty="0" smtClean="0">
                          <a:solidFill>
                            <a:srgbClr val="000000"/>
                          </a:solidFill>
                          <a:effectLst/>
                          <a:latin typeface="David" panose="020E0502060401010101" pitchFamily="34" charset="-79"/>
                          <a:cs typeface="David" panose="020E0502060401010101" pitchFamily="34" charset="-79"/>
                        </a:rPr>
                        <a:t>Real Price</a:t>
                      </a:r>
                      <a:endParaRPr lang="he-IL" sz="1000" b="1" i="0" u="none" strike="noStrike" dirty="0">
                        <a:solidFill>
                          <a:srgbClr val="000000"/>
                        </a:solidFill>
                        <a:effectLst/>
                        <a:latin typeface="David" panose="020E0502060401010101" pitchFamily="34" charset="-79"/>
                        <a:cs typeface="David" panose="020E0502060401010101" pitchFamily="34" charset="-79"/>
                      </a:endParaRPr>
                    </a:p>
                  </a:txBody>
                  <a:tcPr marL="8162" marR="8162"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099">
                <a:tc>
                  <a:txBody>
                    <a:bodyPr/>
                    <a:lstStyle/>
                    <a:p>
                      <a:pPr algn="r" rtl="0" fontAlgn="b"/>
                      <a:r>
                        <a:rPr lang="he-IL" sz="1000" b="0" i="0" u="none" strike="noStrike" dirty="0">
                          <a:solidFill>
                            <a:srgbClr val="000000"/>
                          </a:solidFill>
                          <a:effectLst/>
                          <a:latin typeface="David" panose="020E0502060401010101" pitchFamily="34" charset="-79"/>
                          <a:cs typeface="David" panose="020E0502060401010101" pitchFamily="34" charset="-79"/>
                        </a:rPr>
                        <a:t>2015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360,944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2145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168</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4099">
                <a:tc>
                  <a:txBody>
                    <a:bodyPr/>
                    <a:lstStyle/>
                    <a:p>
                      <a:pPr algn="r" rtl="0" fontAlgn="b"/>
                      <a:r>
                        <a:rPr lang="he-IL" sz="1000" b="0" i="0" u="none" strike="noStrike" dirty="0">
                          <a:solidFill>
                            <a:srgbClr val="000000"/>
                          </a:solidFill>
                          <a:effectLst/>
                          <a:latin typeface="David" panose="020E0502060401010101" pitchFamily="34" charset="-79"/>
                          <a:cs typeface="David" panose="020E0502060401010101" pitchFamily="34" charset="-79"/>
                        </a:rPr>
                        <a:t>2014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341,714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2158</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158</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4099">
                <a:tc>
                  <a:txBody>
                    <a:bodyPr/>
                    <a:lstStyle/>
                    <a:p>
                      <a:pPr algn="r" rtl="0" fontAlgn="b"/>
                      <a:r>
                        <a:rPr lang="he-IL" sz="1000" b="0" i="0" u="none" strike="noStrike" dirty="0">
                          <a:solidFill>
                            <a:srgbClr val="000000"/>
                          </a:solidFill>
                          <a:effectLst/>
                          <a:latin typeface="David" panose="020E0502060401010101" pitchFamily="34" charset="-79"/>
                          <a:cs typeface="David" panose="020E0502060401010101" pitchFamily="34" charset="-79"/>
                        </a:rPr>
                        <a:t>2013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323,895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2149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151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2012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296,966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2115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140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2011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288,226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2081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139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2010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267,537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2011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133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2009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242,606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1958</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124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2008</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246,875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1895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130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2007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250,813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1812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138</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2006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234,639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1803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130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2005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215,124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1765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122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2004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202,003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1742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116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2003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192,089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1749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110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2002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194,573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1737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112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2001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190,734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1644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116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2000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187,950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1626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116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1999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165,544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1608</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103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1998</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151,126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1529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99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1997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140,195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1450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97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1996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122,536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1330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92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1995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107,251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1195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90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1994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92,233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1086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85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1993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74,897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967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77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1992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64,071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872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74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1991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52,717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779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68</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1990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41,323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654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63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1989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33,684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558</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60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1988</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30,615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464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66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1987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26,096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399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65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1986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20,701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333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62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1985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12,630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225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56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1984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2,829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56</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51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1983</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687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59</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1982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260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5</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54</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1981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110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2</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51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08">
                <a:tc>
                  <a:txBody>
                    <a:bodyPr/>
                    <a:lstStyle/>
                    <a:p>
                      <a:pPr algn="r" rtl="0" fontAlgn="b"/>
                      <a:r>
                        <a:rPr lang="he-IL" sz="900" b="0" i="0" u="none" strike="noStrike" dirty="0">
                          <a:solidFill>
                            <a:srgbClr val="000000"/>
                          </a:solidFill>
                          <a:effectLst/>
                          <a:latin typeface="Arial" panose="020B0604020202020204" pitchFamily="34" charset="0"/>
                        </a:rPr>
                        <a:t>1980</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FF0000"/>
                          </a:solidFill>
                          <a:effectLst/>
                          <a:latin typeface="Arial" panose="020B0604020202020204" pitchFamily="34" charset="0"/>
                        </a:rPr>
                        <a:t>47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0" i="0" u="none" strike="noStrike" dirty="0">
                          <a:solidFill>
                            <a:srgbClr val="000000"/>
                          </a:solidFill>
                          <a:effectLst/>
                          <a:latin typeface="Arial" panose="020B0604020202020204" pitchFamily="34" charset="0"/>
                        </a:rPr>
                        <a:t>1</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he-IL" sz="900" b="1" i="0" u="none" strike="noStrike" dirty="0">
                          <a:solidFill>
                            <a:srgbClr val="60497A"/>
                          </a:solidFill>
                          <a:effectLst/>
                          <a:latin typeface="Arial" panose="020B0604020202020204" pitchFamily="34" charset="0"/>
                        </a:rPr>
                        <a:t>47</a:t>
                      </a:r>
                    </a:p>
                  </a:txBody>
                  <a:tcPr marL="8162" marR="8162" marT="8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TextBox 1"/>
          <p:cNvSpPr txBox="1"/>
          <p:nvPr/>
        </p:nvSpPr>
        <p:spPr>
          <a:xfrm>
            <a:off x="251520" y="404663"/>
            <a:ext cx="8712968" cy="646331"/>
          </a:xfrm>
          <a:prstGeom prst="rect">
            <a:avLst/>
          </a:prstGeom>
          <a:noFill/>
        </p:spPr>
        <p:txBody>
          <a:bodyPr wrap="square" rtlCol="1">
            <a:spAutoFit/>
          </a:bodyPr>
          <a:lstStyle/>
          <a:p>
            <a:pPr algn="l"/>
            <a:r>
              <a:rPr lang="en-US" sz="2850" b="1" spc="-100" dirty="0">
                <a:solidFill>
                  <a:schemeClr val="tx2"/>
                </a:solidFill>
                <a:latin typeface="+mj-lt"/>
                <a:ea typeface="+mj-ea"/>
                <a:cs typeface="+mj-cs"/>
              </a:rPr>
              <a:t>Conversion </a:t>
            </a:r>
            <a:r>
              <a:rPr lang="en-US" sz="2850" b="1" spc="-100" dirty="0" smtClean="0">
                <a:solidFill>
                  <a:schemeClr val="tx2"/>
                </a:solidFill>
                <a:latin typeface="+mj-lt"/>
                <a:ea typeface="+mj-ea"/>
                <a:cs typeface="+mj-cs"/>
              </a:rPr>
              <a:t>Table </a:t>
            </a:r>
            <a:r>
              <a:rPr lang="en-US" sz="2850" b="1" spc="-100" dirty="0">
                <a:solidFill>
                  <a:schemeClr val="tx2"/>
                </a:solidFill>
                <a:latin typeface="+mj-lt"/>
                <a:ea typeface="+mj-ea"/>
                <a:cs typeface="+mj-cs"/>
              </a:rPr>
              <a:t>of current prices to real prices</a:t>
            </a:r>
            <a:r>
              <a:rPr lang="he-IL" sz="3600" b="1" spc="-100" dirty="0">
                <a:solidFill>
                  <a:schemeClr val="tx2"/>
                </a:solidFill>
                <a:latin typeface="+mj-lt"/>
                <a:ea typeface="+mj-ea"/>
                <a:cs typeface="+mj-cs"/>
              </a:rPr>
              <a:t> </a:t>
            </a:r>
          </a:p>
        </p:txBody>
      </p:sp>
      <p:sp>
        <p:nvSpPr>
          <p:cNvPr id="3" name="TextBox 2"/>
          <p:cNvSpPr txBox="1"/>
          <p:nvPr/>
        </p:nvSpPr>
        <p:spPr>
          <a:xfrm>
            <a:off x="6372200" y="1024270"/>
            <a:ext cx="2771800" cy="584775"/>
          </a:xfrm>
          <a:prstGeom prst="rect">
            <a:avLst/>
          </a:prstGeom>
          <a:noFill/>
        </p:spPr>
        <p:txBody>
          <a:bodyPr wrap="square" rtlCol="1">
            <a:spAutoFit/>
          </a:bodyPr>
          <a:lstStyle/>
          <a:p>
            <a:pPr algn="l"/>
            <a:r>
              <a:rPr lang="en-US" sz="1600" dirty="0"/>
              <a:t>Based on </a:t>
            </a:r>
            <a:r>
              <a:rPr lang="en-US" sz="1600" dirty="0" smtClean="0"/>
              <a:t>1980 normalized </a:t>
            </a:r>
            <a:r>
              <a:rPr lang="en-US" sz="1600" dirty="0"/>
              <a:t>inflation</a:t>
            </a:r>
            <a:endParaRPr lang="he-IL" sz="1600" dirty="0"/>
          </a:p>
        </p:txBody>
      </p:sp>
      <p:sp>
        <p:nvSpPr>
          <p:cNvPr id="6" name="מציין מיקום של כותרת תחתונה 1"/>
          <p:cNvSpPr txBox="1">
            <a:spLocks/>
          </p:cNvSpPr>
          <p:nvPr/>
        </p:nvSpPr>
        <p:spPr>
          <a:xfrm>
            <a:off x="5029200" y="6528816"/>
            <a:ext cx="4114800" cy="329184"/>
          </a:xfrm>
          <a:prstGeom prst="rect">
            <a:avLst/>
          </a:prstGeom>
        </p:spPr>
        <p:txBody>
          <a:bodyPr vert="horz" lIns="91440" tIns="45720" rIns="91440" bIns="45720" rtlCol="0" anchor="ctr"/>
          <a:lstStyle>
            <a:defPPr>
              <a:defRPr lang="he-IL"/>
            </a:defPPr>
            <a:lvl1pPr marL="0" algn="ctr" defTabSz="914400" rtl="1" eaLnBrk="1" latinLnBrk="0" hangingPunct="1">
              <a:defRPr sz="120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r>
              <a:rPr lang="en-US" dirty="0" smtClean="0">
                <a:solidFill>
                  <a:schemeClr val="tx1"/>
                </a:solidFill>
              </a:rPr>
              <a:t>Dr. Abraham Huli: www.huli.co.il </a:t>
            </a:r>
            <a:endParaRPr lang="he-IL" dirty="0">
              <a:solidFill>
                <a:schemeClr val="tx1"/>
              </a:solidFill>
            </a:endParaRPr>
          </a:p>
        </p:txBody>
      </p:sp>
    </p:spTree>
    <p:extLst>
      <p:ext uri="{BB962C8B-B14F-4D97-AF65-F5344CB8AC3E}">
        <p14:creationId xmlns:p14="http://schemas.microsoft.com/office/powerpoint/2010/main" val="685817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p:nvPr>
        </p:nvSpPr>
        <p:spPr>
          <a:xfrm>
            <a:off x="0" y="404664"/>
            <a:ext cx="9036496" cy="792088"/>
          </a:xfrm>
        </p:spPr>
        <p:txBody>
          <a:bodyPr>
            <a:noAutofit/>
          </a:bodyPr>
          <a:lstStyle/>
          <a:p>
            <a:r>
              <a:rPr lang="en-US" sz="3600" b="1" dirty="0" smtClean="0"/>
              <a:t>Changes </a:t>
            </a:r>
            <a:r>
              <a:rPr lang="en-US" sz="3600" b="1" dirty="0"/>
              <a:t>calculations table </a:t>
            </a:r>
            <a:r>
              <a:rPr lang="he-IL" sz="3600" b="1" dirty="0" smtClean="0"/>
              <a:t/>
            </a:r>
            <a:br>
              <a:rPr lang="he-IL" sz="3600" b="1" dirty="0" smtClean="0"/>
            </a:br>
            <a:r>
              <a:rPr lang="en-US" sz="1600" dirty="0">
                <a:solidFill>
                  <a:schemeClr val="tx1"/>
                </a:solidFill>
                <a:latin typeface="+mn-lt"/>
                <a:ea typeface="+mn-ea"/>
                <a:cs typeface="+mn-cs"/>
              </a:rPr>
              <a:t>of 5 years moving average of real income per capita. Related to 1984</a:t>
            </a:r>
            <a:endParaRPr lang="he-IL" sz="1600" dirty="0">
              <a:solidFill>
                <a:schemeClr val="tx1"/>
              </a:solidFill>
              <a:latin typeface="+mn-lt"/>
              <a:ea typeface="+mn-ea"/>
              <a:cs typeface="+mn-cs"/>
            </a:endParaRPr>
          </a:p>
        </p:txBody>
      </p:sp>
      <p:graphicFrame>
        <p:nvGraphicFramePr>
          <p:cNvPr id="8" name="אובייקט 7"/>
          <p:cNvGraphicFramePr>
            <a:graphicFrameLocks noChangeAspect="1"/>
          </p:cNvGraphicFramePr>
          <p:nvPr>
            <p:extLst>
              <p:ext uri="{D42A27DB-BD31-4B8C-83A1-F6EECF244321}">
                <p14:modId xmlns:p14="http://schemas.microsoft.com/office/powerpoint/2010/main" val="1854095585"/>
              </p:ext>
            </p:extLst>
          </p:nvPr>
        </p:nvGraphicFramePr>
        <p:xfrm>
          <a:off x="2123728" y="1299467"/>
          <a:ext cx="4473589" cy="5513909"/>
        </p:xfrm>
        <a:graphic>
          <a:graphicData uri="http://schemas.openxmlformats.org/presentationml/2006/ole">
            <mc:AlternateContent xmlns:mc="http://schemas.openxmlformats.org/markup-compatibility/2006">
              <mc:Choice xmlns:v="urn:schemas-microsoft-com:vml" Requires="v">
                <p:oleObj spid="_x0000_s1045" name="Worksheet" r:id="rId3" imgW="6676952" imgH="8229811" progId="Excel.Sheet.12">
                  <p:embed/>
                </p:oleObj>
              </mc:Choice>
              <mc:Fallback>
                <p:oleObj name="Worksheet" r:id="rId3" imgW="6676952" imgH="8229811" progId="Excel.Sheet.12">
                  <p:embed/>
                  <p:pic>
                    <p:nvPicPr>
                      <p:cNvPr id="0" name=""/>
                      <p:cNvPicPr/>
                      <p:nvPr/>
                    </p:nvPicPr>
                    <p:blipFill>
                      <a:blip r:embed="rId4"/>
                      <a:stretch>
                        <a:fillRect/>
                      </a:stretch>
                    </p:blipFill>
                    <p:spPr>
                      <a:xfrm>
                        <a:off x="2123728" y="1299467"/>
                        <a:ext cx="4473589" cy="5513909"/>
                      </a:xfrm>
                      <a:prstGeom prst="rect">
                        <a:avLst/>
                      </a:prstGeom>
                    </p:spPr>
                  </p:pic>
                </p:oleObj>
              </mc:Fallback>
            </mc:AlternateContent>
          </a:graphicData>
        </a:graphic>
      </p:graphicFrame>
      <p:sp>
        <p:nvSpPr>
          <p:cNvPr id="5" name="מציין מיקום של כותרת תחתונה 1"/>
          <p:cNvSpPr txBox="1">
            <a:spLocks/>
          </p:cNvSpPr>
          <p:nvPr/>
        </p:nvSpPr>
        <p:spPr>
          <a:xfrm>
            <a:off x="5029200" y="6528816"/>
            <a:ext cx="4114800" cy="329184"/>
          </a:xfrm>
          <a:prstGeom prst="rect">
            <a:avLst/>
          </a:prstGeom>
        </p:spPr>
        <p:txBody>
          <a:bodyPr vert="horz" lIns="91440" tIns="45720" rIns="91440" bIns="45720" rtlCol="0" anchor="ctr"/>
          <a:lstStyle>
            <a:defPPr>
              <a:defRPr lang="he-IL"/>
            </a:defPPr>
            <a:lvl1pPr marL="0" algn="ctr" defTabSz="914400" rtl="1" eaLnBrk="1" latinLnBrk="0" hangingPunct="1">
              <a:defRPr sz="120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r>
              <a:rPr lang="en-US" dirty="0" smtClean="0">
                <a:solidFill>
                  <a:schemeClr val="tx1"/>
                </a:solidFill>
              </a:rPr>
              <a:t>Dr. Abraham Huli: www.huli.co.il </a:t>
            </a:r>
            <a:endParaRPr lang="he-IL" dirty="0">
              <a:solidFill>
                <a:schemeClr val="tx1"/>
              </a:solidFill>
            </a:endParaRPr>
          </a:p>
        </p:txBody>
      </p:sp>
    </p:spTree>
    <p:extLst>
      <p:ext uri="{BB962C8B-B14F-4D97-AF65-F5344CB8AC3E}">
        <p14:creationId xmlns:p14="http://schemas.microsoft.com/office/powerpoint/2010/main" val="387274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תרשים 3"/>
          <p:cNvGraphicFramePr>
            <a:graphicFrameLocks/>
          </p:cNvGraphicFramePr>
          <p:nvPr>
            <p:extLst>
              <p:ext uri="{D42A27DB-BD31-4B8C-83A1-F6EECF244321}">
                <p14:modId xmlns:p14="http://schemas.microsoft.com/office/powerpoint/2010/main" val="3856866285"/>
              </p:ext>
            </p:extLst>
          </p:nvPr>
        </p:nvGraphicFramePr>
        <p:xfrm>
          <a:off x="467544" y="1556792"/>
          <a:ext cx="8136904"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16024" y="478413"/>
            <a:ext cx="6120680" cy="646331"/>
          </a:xfrm>
          <a:prstGeom prst="rect">
            <a:avLst/>
          </a:prstGeom>
          <a:noFill/>
        </p:spPr>
        <p:txBody>
          <a:bodyPr wrap="square" rtlCol="1">
            <a:spAutoFit/>
          </a:bodyPr>
          <a:lstStyle/>
          <a:p>
            <a:pPr algn="ctr">
              <a:defRPr sz="1400" b="0" i="0" u="none" strike="noStrike" kern="1200" cap="none" spc="20" baseline="0">
                <a:solidFill>
                  <a:prstClr val="black">
                    <a:lumMod val="50000"/>
                    <a:lumOff val="50000"/>
                  </a:prstClr>
                </a:solidFill>
                <a:latin typeface="+mn-lt"/>
                <a:ea typeface="+mn-ea"/>
                <a:cs typeface="+mn-cs"/>
              </a:defRPr>
            </a:pPr>
            <a:r>
              <a:rPr lang="en-US" sz="3600" b="1" spc="-100" dirty="0">
                <a:solidFill>
                  <a:schemeClr val="tx2"/>
                </a:solidFill>
                <a:latin typeface="+mj-lt"/>
                <a:ea typeface="+mj-ea"/>
                <a:cs typeface="+mj-cs"/>
              </a:rPr>
              <a:t>Chart of the % Improvement</a:t>
            </a:r>
            <a:r>
              <a:rPr lang="en-US" sz="1400" b="1" dirty="0"/>
              <a:t> </a:t>
            </a:r>
            <a:endParaRPr lang="he-IL" sz="3600" b="1" spc="-100" dirty="0">
              <a:solidFill>
                <a:schemeClr val="tx2"/>
              </a:solidFill>
              <a:latin typeface="+mj-lt"/>
              <a:ea typeface="+mj-ea"/>
              <a:cs typeface="+mj-cs"/>
            </a:endParaRPr>
          </a:p>
        </p:txBody>
      </p:sp>
      <p:sp>
        <p:nvSpPr>
          <p:cNvPr id="3" name="TextBox 2"/>
          <p:cNvSpPr txBox="1"/>
          <p:nvPr/>
        </p:nvSpPr>
        <p:spPr>
          <a:xfrm>
            <a:off x="323528" y="1034573"/>
            <a:ext cx="6912768" cy="338554"/>
          </a:xfrm>
          <a:prstGeom prst="rect">
            <a:avLst/>
          </a:prstGeom>
          <a:noFill/>
        </p:spPr>
        <p:txBody>
          <a:bodyPr wrap="square" rtlCol="1">
            <a:spAutoFit/>
          </a:bodyPr>
          <a:lstStyle/>
          <a:p>
            <a:pPr algn="l"/>
            <a:r>
              <a:rPr lang="en-US" sz="1600" dirty="0"/>
              <a:t>of the 5 years moving average of real income per capita. Related to </a:t>
            </a:r>
            <a:r>
              <a:rPr lang="en-US" sz="1600" dirty="0" smtClean="0"/>
              <a:t>1984</a:t>
            </a:r>
            <a:endParaRPr lang="he-IL" sz="1600" spc="-100" dirty="0"/>
          </a:p>
        </p:txBody>
      </p:sp>
      <p:sp>
        <p:nvSpPr>
          <p:cNvPr id="5" name="מציין מיקום של כותרת תחתונה 4"/>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4219281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628" y="732177"/>
            <a:ext cx="6777372" cy="1015663"/>
          </a:xfrm>
          <a:prstGeom prst="rect">
            <a:avLst/>
          </a:prstGeom>
          <a:noFill/>
        </p:spPr>
        <p:txBody>
          <a:bodyPr wrap="square" rtlCol="1">
            <a:spAutoFit/>
          </a:bodyPr>
          <a:lstStyle/>
          <a:p>
            <a:pPr algn="ctr"/>
            <a:r>
              <a:rPr lang="en-US" sz="3600" b="1" spc="-100" dirty="0">
                <a:solidFill>
                  <a:srgbClr val="4F81BD">
                    <a:lumMod val="75000"/>
                  </a:srgbClr>
                </a:solidFill>
              </a:rPr>
              <a:t>Quality of Life</a:t>
            </a:r>
            <a:endParaRPr lang="he-IL" sz="3600" b="1" spc="-100" dirty="0">
              <a:solidFill>
                <a:srgbClr val="4F81BD">
                  <a:lumMod val="75000"/>
                </a:srgbClr>
              </a:solidFill>
            </a:endParaRPr>
          </a:p>
          <a:p>
            <a:pPr algn="ctr"/>
            <a:r>
              <a:rPr lang="en-US" sz="2400" b="1" u="sng" spc="-100" dirty="0">
                <a:solidFill>
                  <a:srgbClr val="4F81BD">
                    <a:lumMod val="75000"/>
                  </a:srgbClr>
                </a:solidFill>
              </a:rPr>
              <a:t>citizens survey</a:t>
            </a:r>
            <a:endParaRPr lang="he-IL" sz="2400" b="1" u="sng" spc="-100" dirty="0">
              <a:solidFill>
                <a:srgbClr val="4F81BD">
                  <a:lumMod val="75000"/>
                </a:srgbClr>
              </a:solidFill>
            </a:endParaRPr>
          </a:p>
        </p:txBody>
      </p:sp>
      <p:sp>
        <p:nvSpPr>
          <p:cNvPr id="6" name="מציין מיקום של כותרת תחתונה 2"/>
          <p:cNvSpPr txBox="1">
            <a:spLocks/>
          </p:cNvSpPr>
          <p:nvPr/>
        </p:nvSpPr>
        <p:spPr>
          <a:xfrm>
            <a:off x="4903378" y="6528816"/>
            <a:ext cx="3086100" cy="329184"/>
          </a:xfrm>
          <a:prstGeom prst="rect">
            <a:avLst/>
          </a:prstGeom>
        </p:spPr>
        <p:txBody>
          <a:bodyPr vert="horz" lIns="91440" tIns="45720" rIns="91440" bIns="45720" rtlCol="0" anchor="ctr"/>
          <a:lstStyle>
            <a:defPPr>
              <a:defRPr lang="he-IL"/>
            </a:defPPr>
            <a:lvl1pPr marL="0" algn="ctr" defTabSz="914400" rtl="1" eaLnBrk="1" latinLnBrk="0" hangingPunct="1">
              <a:defRPr sz="120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r>
              <a:rPr lang="pt-BR">
                <a:solidFill>
                  <a:schemeClr val="tx1"/>
                </a:solidFill>
              </a:rPr>
              <a:t>Dr. Abraham Huli: www.huli.co.il </a:t>
            </a:r>
            <a:endParaRPr lang="he-IL" dirty="0">
              <a:solidFill>
                <a:schemeClr val="tx1"/>
              </a:solidFill>
            </a:endParaRPr>
          </a:p>
        </p:txBody>
      </p:sp>
      <p:sp>
        <p:nvSpPr>
          <p:cNvPr id="7" name="Rectangle 2"/>
          <p:cNvSpPr>
            <a:spLocks noGrp="1" noChangeArrowheads="1"/>
          </p:cNvSpPr>
          <p:nvPr>
            <p:ph idx="1"/>
          </p:nvPr>
        </p:nvSpPr>
        <p:spPr bwMode="auto">
          <a:xfrm>
            <a:off x="1702383" y="2938000"/>
            <a:ext cx="581986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e-IL" altLang="he-IL" sz="1800" b="0" i="0" u="none" strike="noStrike" cap="none" normalizeH="0" baseline="0" dirty="0" smtClean="0">
                <a:ln>
                  <a:noFill/>
                </a:ln>
                <a:solidFill>
                  <a:schemeClr val="tx1"/>
                </a:solidFill>
                <a:effectLst/>
                <a:latin typeface="Arial" panose="020B0604020202020204" pitchFamily="34" charset="0"/>
              </a:rPr>
              <a:t/>
            </a:r>
            <a:br>
              <a:rPr kumimoji="0" lang="he-IL" altLang="he-IL" sz="1800" b="0" i="0" u="none" strike="noStrike" cap="none" normalizeH="0" baseline="0" dirty="0" smtClean="0">
                <a:ln>
                  <a:noFill/>
                </a:ln>
                <a:solidFill>
                  <a:schemeClr val="tx1"/>
                </a:solidFill>
                <a:effectLst/>
                <a:latin typeface="Arial" panose="020B0604020202020204" pitchFamily="34" charset="0"/>
              </a:rPr>
            </a:br>
            <a:r>
              <a:rPr lang="en-US" altLang="he-IL" sz="2800" b="1" dirty="0" smtClean="0">
                <a:solidFill>
                  <a:srgbClr val="1155CC"/>
                </a:solidFill>
                <a:latin typeface="Calibri" panose="020F0502020204030204" pitchFamily="34" charset="0"/>
                <a:cs typeface="Calibri" panose="020F0502020204030204" pitchFamily="34" charset="0"/>
                <a:hlinkClick r:id="rId2"/>
              </a:rPr>
              <a:t>Link to citizens survey 2003 (example)</a:t>
            </a:r>
            <a:endParaRPr lang="he-IL" altLang="he-IL" sz="2800" b="1" dirty="0">
              <a:solidFill>
                <a:srgbClr val="1155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8050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1277634" y="1556792"/>
            <a:ext cx="6588732" cy="4536504"/>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pPr algn="ctr"/>
            <a:endParaRPr lang="en-US" sz="3200" dirty="0">
              <a:solidFill>
                <a:srgbClr val="1F497D"/>
              </a:solidFill>
            </a:endParaRPr>
          </a:p>
        </p:txBody>
      </p:sp>
      <p:sp>
        <p:nvSpPr>
          <p:cNvPr id="3" name="מציין מיקום של כותרת תחתונה 2"/>
          <p:cNvSpPr>
            <a:spLocks noGrp="1"/>
          </p:cNvSpPr>
          <p:nvPr>
            <p:ph type="ftr" sz="quarter" idx="11"/>
          </p:nvPr>
        </p:nvSpPr>
        <p:spPr/>
        <p:txBody>
          <a:bodyPr/>
          <a:lstStyle/>
          <a:p>
            <a:r>
              <a:rPr lang="en-US" dirty="0" smtClean="0">
                <a:solidFill>
                  <a:prstClr val="black"/>
                </a:solidFill>
              </a:rPr>
              <a:t>Dr. Abraham Huli: www.huli.co.il </a:t>
            </a:r>
            <a:endParaRPr lang="he-IL" dirty="0">
              <a:solidFill>
                <a:prstClr val="black"/>
              </a:solidFill>
            </a:endParaRPr>
          </a:p>
        </p:txBody>
      </p:sp>
      <p:sp>
        <p:nvSpPr>
          <p:cNvPr id="4" name="מלבן 3"/>
          <p:cNvSpPr/>
          <p:nvPr/>
        </p:nvSpPr>
        <p:spPr>
          <a:xfrm>
            <a:off x="209550" y="309413"/>
            <a:ext cx="8448675" cy="6555641"/>
          </a:xfrm>
          <a:prstGeom prst="rect">
            <a:avLst/>
          </a:prstGeom>
        </p:spPr>
        <p:txBody>
          <a:bodyPr wrap="square">
            <a:spAutoFit/>
          </a:bodyPr>
          <a:lstStyle/>
          <a:p>
            <a:pPr algn="l" rtl="0"/>
            <a:r>
              <a:rPr lang="en-US" sz="2800" b="1" spc="-100" dirty="0">
                <a:solidFill>
                  <a:schemeClr val="tx2"/>
                </a:solidFill>
              </a:rPr>
              <a:t>By observing the table it can be noticed that there is a </a:t>
            </a:r>
            <a:r>
              <a:rPr lang="en-US" sz="2800" b="1" u="sng" spc="-100" dirty="0">
                <a:solidFill>
                  <a:srgbClr val="00B050"/>
                </a:solidFill>
              </a:rPr>
              <a:t>common trend</a:t>
            </a:r>
            <a:r>
              <a:rPr lang="en-US" sz="2800" b="1" spc="-100" dirty="0">
                <a:solidFill>
                  <a:schemeClr val="tx2"/>
                </a:solidFill>
              </a:rPr>
              <a:t> between the two </a:t>
            </a:r>
            <a:r>
              <a:rPr lang="en-US" sz="2800" b="1" spc="-100" dirty="0" smtClean="0">
                <a:solidFill>
                  <a:schemeClr val="tx2"/>
                </a:solidFill>
              </a:rPr>
              <a:t>indicators:</a:t>
            </a:r>
          </a:p>
          <a:p>
            <a:pPr algn="l" rtl="0"/>
            <a:endParaRPr lang="en-US" sz="2800" b="1" spc="-100" dirty="0" smtClean="0">
              <a:solidFill>
                <a:schemeClr val="tx2"/>
              </a:solidFill>
            </a:endParaRPr>
          </a:p>
          <a:p>
            <a:pPr marL="457200" indent="-457200" algn="l" rtl="0">
              <a:buFont typeface="Wingdings" panose="05000000000000000000" pitchFamily="2" charset="2"/>
              <a:buChar char="Ø"/>
            </a:pPr>
            <a:r>
              <a:rPr lang="en-US" sz="2800" b="1" spc="-100" dirty="0" smtClean="0">
                <a:solidFill>
                  <a:schemeClr val="tx2"/>
                </a:solidFill>
              </a:rPr>
              <a:t> </a:t>
            </a:r>
            <a:r>
              <a:rPr lang="en-US" sz="2800" b="1" spc="-100" dirty="0">
                <a:solidFill>
                  <a:schemeClr val="tx2"/>
                </a:solidFill>
              </a:rPr>
              <a:t>when the results of the "excellence indicator" (</a:t>
            </a:r>
            <a:r>
              <a:rPr lang="en-US" sz="2800" b="1" spc="-100" dirty="0" smtClean="0">
                <a:solidFill>
                  <a:schemeClr val="tx2"/>
                </a:solidFill>
              </a:rPr>
              <a:t>the  </a:t>
            </a:r>
            <a:r>
              <a:rPr lang="en-US" sz="2800" b="1" spc="-100" dirty="0">
                <a:solidFill>
                  <a:schemeClr val="tx2"/>
                </a:solidFill>
              </a:rPr>
              <a:t>economic indicator) are higher, so are the results of the "quality of life indicator" (the social indicator). </a:t>
            </a:r>
            <a:endParaRPr lang="en-US" sz="2800" b="1" spc="-100" dirty="0" smtClean="0">
              <a:solidFill>
                <a:schemeClr val="tx2"/>
              </a:solidFill>
            </a:endParaRPr>
          </a:p>
          <a:p>
            <a:pPr algn="l" rtl="0"/>
            <a:endParaRPr lang="en-US" sz="2800" b="1" spc="-100" dirty="0" smtClean="0">
              <a:solidFill>
                <a:schemeClr val="tx2"/>
              </a:solidFill>
            </a:endParaRPr>
          </a:p>
          <a:p>
            <a:pPr marL="457200" indent="-457200" algn="l" rtl="0">
              <a:buFont typeface="Wingdings" panose="05000000000000000000" pitchFamily="2" charset="2"/>
              <a:buChar char="Ø"/>
            </a:pPr>
            <a:r>
              <a:rPr lang="en-US" sz="2800" b="1" spc="-100" dirty="0" smtClean="0">
                <a:solidFill>
                  <a:schemeClr val="tx2"/>
                </a:solidFill>
              </a:rPr>
              <a:t>When </a:t>
            </a:r>
            <a:r>
              <a:rPr lang="en-US" sz="2800" b="1" spc="-100" dirty="0">
                <a:solidFill>
                  <a:schemeClr val="tx2"/>
                </a:solidFill>
              </a:rPr>
              <a:t>there is a decline in the economic indicator, it is also expressed in the social indicator, i.e.: the satisfaction of the residents decreases</a:t>
            </a:r>
            <a:r>
              <a:rPr lang="en-US" sz="2800" b="1" spc="-100" dirty="0" smtClean="0">
                <a:solidFill>
                  <a:schemeClr val="tx2"/>
                </a:solidFill>
              </a:rPr>
              <a:t>.</a:t>
            </a:r>
          </a:p>
          <a:p>
            <a:pPr algn="ctr" rtl="0">
              <a:lnSpc>
                <a:spcPct val="150000"/>
              </a:lnSpc>
            </a:pPr>
            <a:r>
              <a:rPr lang="en-US" sz="2800" b="1" spc="-100" dirty="0">
                <a:solidFill>
                  <a:schemeClr val="tx2"/>
                </a:solidFill>
                <a:hlinkClick r:id="rId2"/>
              </a:rPr>
              <a:t>http://www.cbs.gov.il/www/publications/tec21_e.pdf</a:t>
            </a:r>
            <a:endParaRPr lang="en-US" sz="2800" b="1" spc="-100" dirty="0" smtClean="0">
              <a:solidFill>
                <a:schemeClr val="tx2"/>
              </a:solidFill>
            </a:endParaRPr>
          </a:p>
          <a:p>
            <a:pPr algn="l" rtl="0">
              <a:lnSpc>
                <a:spcPct val="150000"/>
              </a:lnSpc>
            </a:pPr>
            <a:endParaRPr lang="he-IL" sz="2800" b="1" spc="-100" dirty="0">
              <a:solidFill>
                <a:schemeClr val="tx2"/>
              </a:solidFill>
            </a:endParaRPr>
          </a:p>
        </p:txBody>
      </p:sp>
    </p:spTree>
    <p:extLst>
      <p:ext uri="{BB962C8B-B14F-4D97-AF65-F5344CB8AC3E}">
        <p14:creationId xmlns:p14="http://schemas.microsoft.com/office/powerpoint/2010/main" val="3157696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63307"/>
            <a:ext cx="8928992" cy="6494085"/>
          </a:xfrm>
          <a:prstGeom prst="rect">
            <a:avLst/>
          </a:prstGeom>
          <a:noFill/>
        </p:spPr>
        <p:txBody>
          <a:bodyPr wrap="square" rtlCol="1">
            <a:spAutoFit/>
          </a:bodyPr>
          <a:lstStyle/>
          <a:p>
            <a:pPr algn="l" rtl="0"/>
            <a:r>
              <a:rPr lang="en-US" sz="1300" dirty="0"/>
              <a:t>From: </a:t>
            </a:r>
            <a:r>
              <a:rPr lang="en-US" sz="1300" u="sng" dirty="0">
                <a:hlinkClick r:id="rId2"/>
              </a:rPr>
              <a:t>amichai@mof.gov.il</a:t>
            </a:r>
            <a:r>
              <a:rPr lang="en-US" sz="1300" dirty="0"/>
              <a:t> </a:t>
            </a:r>
          </a:p>
          <a:p>
            <a:pPr algn="l" rtl="0"/>
            <a:r>
              <a:rPr lang="en-US" sz="1300" dirty="0"/>
              <a:t>Sent: 14 October 2013 13:24</a:t>
            </a:r>
          </a:p>
          <a:p>
            <a:pPr algn="l" rtl="0"/>
            <a:r>
              <a:rPr lang="en-US" sz="1300" dirty="0"/>
              <a:t>To: Abraham Huli</a:t>
            </a:r>
          </a:p>
          <a:p>
            <a:pPr algn="l" rtl="0"/>
            <a:r>
              <a:rPr lang="en-US" sz="1300" dirty="0"/>
              <a:t>Subject</a:t>
            </a:r>
            <a:r>
              <a:rPr lang="en-US" sz="1300" b="1" u="sng" dirty="0"/>
              <a:t>: Fiscal Data-Base</a:t>
            </a:r>
            <a:endParaRPr lang="en-US" sz="1300" dirty="0"/>
          </a:p>
          <a:p>
            <a:pPr algn="l" rtl="0"/>
            <a:r>
              <a:rPr lang="en-GB" sz="1300" b="1" dirty="0"/>
              <a:t> </a:t>
            </a:r>
            <a:r>
              <a:rPr lang="en-US" sz="1300" dirty="0"/>
              <a:t>Here's a short description of the duties of the economics and knowledge management department in the chief economist's division.</a:t>
            </a:r>
          </a:p>
          <a:p>
            <a:pPr algn="l" rtl="0"/>
            <a:r>
              <a:rPr lang="en-US" sz="1300" u="sng" dirty="0"/>
              <a:t>The department is active in several areas among which are the following:</a:t>
            </a:r>
            <a:endParaRPr lang="en-US" sz="1300" dirty="0"/>
          </a:p>
          <a:p>
            <a:pPr lvl="0" algn="l" rtl="0"/>
            <a:r>
              <a:rPr lang="en-US" sz="1300" dirty="0"/>
              <a:t>Erecting the infrastructure needed for decision making for the macro economic policy of Israel; by creating tools for decision making, research projects, professional reviews and international comparisons, data analyses and presenting trends, and providing various research services to the Minister of the Treasury, the General Manager of the Ministry and, as needed, to various departments in the Ministry.</a:t>
            </a:r>
            <a:br>
              <a:rPr lang="en-US" sz="1300" dirty="0"/>
            </a:br>
            <a:endParaRPr lang="en-US" sz="1300" dirty="0"/>
          </a:p>
          <a:p>
            <a:pPr lvl="0" algn="l" rtl="0"/>
            <a:r>
              <a:rPr lang="en-US" sz="1300" dirty="0"/>
              <a:t>Managing economic information in the Ministry of the Treasury while securing, managing, storing and distributing information on issues of macro economy, ongoing reviews of developments, conducting economic research projects and strengthening the ties of the Ministry of the Treasury with the academic world. </a:t>
            </a:r>
            <a:br>
              <a:rPr lang="en-US" sz="1300" dirty="0"/>
            </a:br>
            <a:endParaRPr lang="en-US" sz="1300" dirty="0"/>
          </a:p>
          <a:p>
            <a:pPr lvl="0" algn="l" rtl="0"/>
            <a:r>
              <a:rPr lang="en-US" sz="1300" dirty="0"/>
              <a:t>Supporting governmental fund acquisitions in capital markets in Israel and the world including preparing State of Israel prospectuses and during meetings with credit rating agencies.</a:t>
            </a:r>
            <a:br>
              <a:rPr lang="en-US" sz="1300" dirty="0"/>
            </a:br>
            <a:endParaRPr lang="en-US" sz="1300" dirty="0"/>
          </a:p>
          <a:p>
            <a:pPr lvl="0" algn="l" rtl="0"/>
            <a:r>
              <a:rPr lang="en-US" sz="1300" dirty="0"/>
              <a:t>Leading in providing international information in macro economics and managing the Ministries web site in English, maintaining ongoing contact with consuls abroad jointly with the Ministry of Economics and the Foreign Office, participating in organizing conferences and distributing publications marketing the State of Israel in the international arena to strengthen image and attract investors.</a:t>
            </a:r>
            <a:br>
              <a:rPr lang="en-US" sz="1300" dirty="0"/>
            </a:br>
            <a:endParaRPr lang="en-US" sz="1300" dirty="0"/>
          </a:p>
          <a:p>
            <a:pPr lvl="0" algn="l" rtl="0"/>
            <a:r>
              <a:rPr lang="en-US" sz="1300" dirty="0"/>
              <a:t>Responsible for the links of the State of Israel and the Ministry with international macro economic institutions (the International Monetary Fund, G-20, OECD)</a:t>
            </a:r>
          </a:p>
          <a:p>
            <a:pPr algn="l" rtl="0"/>
            <a:r>
              <a:rPr lang="en-US" sz="1300" b="1" dirty="0"/>
              <a:t>Data bases including the parameters that </a:t>
            </a:r>
            <a:r>
              <a:rPr lang="en-US" sz="1300" b="1" u="sng" dirty="0">
                <a:solidFill>
                  <a:srgbClr val="00B050"/>
                </a:solidFill>
              </a:rPr>
              <a:t>you send to us </a:t>
            </a:r>
            <a:r>
              <a:rPr lang="en-US" sz="1300" b="1" dirty="0"/>
              <a:t>are central performance tools in performing the department's duties.</a:t>
            </a:r>
            <a:endParaRPr lang="en-US" sz="1300" dirty="0"/>
          </a:p>
          <a:p>
            <a:pPr algn="l" rtl="0"/>
            <a:r>
              <a:rPr lang="en-US" sz="1300" dirty="0"/>
              <a:t>Respectfully,</a:t>
            </a:r>
          </a:p>
          <a:p>
            <a:pPr algn="l" rtl="0"/>
            <a:r>
              <a:rPr lang="en-US" sz="1300" dirty="0"/>
              <a:t>Amichai</a:t>
            </a:r>
            <a:r>
              <a:rPr lang="en-US" sz="1300" dirty="0"/>
              <a:t> </a:t>
            </a:r>
            <a:r>
              <a:rPr lang="en-US" sz="1300" dirty="0"/>
              <a:t>Fishler</a:t>
            </a:r>
            <a:endParaRPr lang="en-US" sz="1300" dirty="0"/>
          </a:p>
          <a:p>
            <a:pPr algn="l" rtl="0"/>
            <a:r>
              <a:rPr lang="en-US" sz="1300" dirty="0"/>
              <a:t>Treasury Economics and Research</a:t>
            </a:r>
          </a:p>
          <a:p>
            <a:pPr algn="l" rtl="0"/>
            <a:endParaRPr lang="he-IL" sz="1300" dirty="0"/>
          </a:p>
        </p:txBody>
      </p:sp>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257665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620688"/>
            <a:ext cx="3168352" cy="3384376"/>
          </a:xfrm>
        </p:spPr>
        <p:txBody>
          <a:bodyPr>
            <a:normAutofit/>
          </a:bodyPr>
          <a:lstStyle/>
          <a:p>
            <a:pPr algn="l"/>
            <a:r>
              <a:rPr lang="en-US" sz="3200" dirty="0">
                <a:effectLst/>
              </a:rPr>
              <a:t>Pareto of the 26 tax </a:t>
            </a:r>
            <a:r>
              <a:rPr lang="en-US" sz="3200" dirty="0" smtClean="0">
                <a:effectLst/>
              </a:rPr>
              <a:t>type </a:t>
            </a:r>
            <a:r>
              <a:rPr lang="en-US" sz="3200" dirty="0">
                <a:effectLst/>
              </a:rPr>
              <a:t/>
            </a:r>
            <a:br>
              <a:rPr lang="en-US" sz="3200" dirty="0">
                <a:effectLst/>
              </a:rPr>
            </a:br>
            <a:r>
              <a:rPr lang="en-US" sz="3200" dirty="0" smtClean="0">
                <a:effectLst/>
              </a:rPr>
              <a:t>by diminishing </a:t>
            </a:r>
            <a:r>
              <a:rPr lang="en-US" sz="3200" dirty="0">
                <a:effectLst/>
              </a:rPr>
              <a:t>nominal price</a:t>
            </a:r>
            <a:endParaRPr lang="he-IL" sz="3200" dirty="0"/>
          </a:p>
        </p:txBody>
      </p:sp>
      <p:pic>
        <p:nvPicPr>
          <p:cNvPr id="8" name="תמונה 7"/>
          <p:cNvPicPr>
            <a:picLocks noChangeAspect="1"/>
          </p:cNvPicPr>
          <p:nvPr/>
        </p:nvPicPr>
        <p:blipFill rotWithShape="1">
          <a:blip r:embed="rId2" cstate="print">
            <a:extLst>
              <a:ext uri="{28A0092B-C50C-407E-A947-70E740481C1C}">
                <a14:useLocalDpi xmlns:a14="http://schemas.microsoft.com/office/drawing/2010/main" val="0"/>
              </a:ext>
            </a:extLst>
          </a:blip>
          <a:srcRect t="6250"/>
          <a:stretch/>
        </p:blipFill>
        <p:spPr>
          <a:xfrm>
            <a:off x="3419872" y="188640"/>
            <a:ext cx="5615175" cy="6429375"/>
          </a:xfrm>
          <a:prstGeom prst="rect">
            <a:avLst/>
          </a:prstGeom>
        </p:spPr>
      </p:pic>
      <p:sp>
        <p:nvSpPr>
          <p:cNvPr id="5" name="מציין מיקום של כותרת תחתונה 1"/>
          <p:cNvSpPr txBox="1">
            <a:spLocks/>
          </p:cNvSpPr>
          <p:nvPr/>
        </p:nvSpPr>
        <p:spPr>
          <a:xfrm>
            <a:off x="5029200" y="6528816"/>
            <a:ext cx="4114800" cy="329184"/>
          </a:xfrm>
          <a:prstGeom prst="rect">
            <a:avLst/>
          </a:prstGeom>
        </p:spPr>
        <p:txBody>
          <a:bodyPr vert="horz" lIns="91440" tIns="45720" rIns="91440" bIns="45720" rtlCol="0" anchor="ctr"/>
          <a:lstStyle>
            <a:defPPr>
              <a:defRPr lang="he-IL"/>
            </a:defPPr>
            <a:lvl1pPr marL="0" algn="ctr" defTabSz="914400" rtl="1" eaLnBrk="1" latinLnBrk="0" hangingPunct="1">
              <a:defRPr sz="120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r>
              <a:rPr lang="en-US" dirty="0" smtClean="0">
                <a:solidFill>
                  <a:schemeClr val="tx1"/>
                </a:solidFill>
              </a:rPr>
              <a:t>Dr. Abraham Huli: www.huli.co.il </a:t>
            </a:r>
            <a:endParaRPr lang="he-IL" dirty="0">
              <a:solidFill>
                <a:schemeClr val="tx1"/>
              </a:solidFill>
            </a:endParaRPr>
          </a:p>
        </p:txBody>
      </p:sp>
    </p:spTree>
    <p:extLst>
      <p:ext uri="{BB962C8B-B14F-4D97-AF65-F5344CB8AC3E}">
        <p14:creationId xmlns:p14="http://schemas.microsoft.com/office/powerpoint/2010/main" val="3152426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t="3936"/>
          <a:stretch/>
        </p:blipFill>
        <p:spPr>
          <a:xfrm>
            <a:off x="3419872" y="225296"/>
            <a:ext cx="5621311" cy="6588080"/>
          </a:xfrm>
          <a:prstGeom prst="rect">
            <a:avLst/>
          </a:prstGeom>
        </p:spPr>
      </p:pic>
      <p:sp>
        <p:nvSpPr>
          <p:cNvPr id="5" name="כותרת 1"/>
          <p:cNvSpPr>
            <a:spLocks noGrp="1"/>
          </p:cNvSpPr>
          <p:nvPr>
            <p:ph type="title"/>
          </p:nvPr>
        </p:nvSpPr>
        <p:spPr>
          <a:xfrm>
            <a:off x="179512" y="476672"/>
            <a:ext cx="3168352" cy="3600400"/>
          </a:xfrm>
        </p:spPr>
        <p:txBody>
          <a:bodyPr>
            <a:normAutofit/>
          </a:bodyPr>
          <a:lstStyle/>
          <a:p>
            <a:r>
              <a:rPr lang="en-US" sz="3200" dirty="0">
                <a:effectLst/>
              </a:rPr>
              <a:t>Pareto of the 26 tax </a:t>
            </a:r>
            <a:r>
              <a:rPr lang="en-US" sz="3200" dirty="0" smtClean="0">
                <a:effectLst/>
              </a:rPr>
              <a:t>type</a:t>
            </a:r>
            <a:br>
              <a:rPr lang="en-US" sz="3200" dirty="0" smtClean="0">
                <a:effectLst/>
              </a:rPr>
            </a:br>
            <a:r>
              <a:rPr lang="en-US" sz="3200" dirty="0" smtClean="0">
                <a:effectLst/>
              </a:rPr>
              <a:t>by diminishing % </a:t>
            </a:r>
            <a:r>
              <a:rPr lang="en-US" sz="3200" dirty="0">
                <a:effectLst/>
              </a:rPr>
              <a:t>improvement</a:t>
            </a:r>
            <a:r>
              <a:rPr lang="en-US" sz="3200" dirty="0" smtClean="0">
                <a:effectLst/>
              </a:rPr>
              <a:t> </a:t>
            </a:r>
            <a:endParaRPr lang="he-IL" sz="3200" dirty="0"/>
          </a:p>
        </p:txBody>
      </p:sp>
      <p:sp>
        <p:nvSpPr>
          <p:cNvPr id="6" name="מציין מיקום של כותרת תחתונה 1"/>
          <p:cNvSpPr txBox="1">
            <a:spLocks/>
          </p:cNvSpPr>
          <p:nvPr/>
        </p:nvSpPr>
        <p:spPr>
          <a:xfrm>
            <a:off x="5029200" y="6528816"/>
            <a:ext cx="4114800" cy="329184"/>
          </a:xfrm>
          <a:prstGeom prst="rect">
            <a:avLst/>
          </a:prstGeom>
        </p:spPr>
        <p:txBody>
          <a:bodyPr vert="horz" lIns="91440" tIns="45720" rIns="91440" bIns="45720" rtlCol="0" anchor="ctr"/>
          <a:lstStyle>
            <a:defPPr>
              <a:defRPr lang="he-IL"/>
            </a:defPPr>
            <a:lvl1pPr marL="0" algn="ctr" defTabSz="914400" rtl="1" eaLnBrk="1" latinLnBrk="0" hangingPunct="1">
              <a:defRPr sz="120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r>
              <a:rPr lang="en-US" dirty="0" smtClean="0">
                <a:solidFill>
                  <a:schemeClr val="tx1"/>
                </a:solidFill>
              </a:rPr>
              <a:t>Dr. Abraham Huli: www.huli.co.il </a:t>
            </a:r>
            <a:endParaRPr lang="he-IL" dirty="0">
              <a:solidFill>
                <a:schemeClr val="tx1"/>
              </a:solidFill>
            </a:endParaRPr>
          </a:p>
        </p:txBody>
      </p:sp>
    </p:spTree>
    <p:extLst>
      <p:ext uri="{BB962C8B-B14F-4D97-AF65-F5344CB8AC3E}">
        <p14:creationId xmlns:p14="http://schemas.microsoft.com/office/powerpoint/2010/main" val="3064113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3359"/>
            <a:ext cx="4005316" cy="6478009"/>
          </a:xfrm>
          <a:prstGeom prst="rect">
            <a:avLst/>
          </a:prstGeom>
        </p:spPr>
      </p:pic>
      <p:sp>
        <p:nvSpPr>
          <p:cNvPr id="3" name="מציין מיקום של כותרת תחתונה 2"/>
          <p:cNvSpPr>
            <a:spLocks noGrp="1"/>
          </p:cNvSpPr>
          <p:nvPr>
            <p:ph type="ftr" sz="quarter" idx="11"/>
          </p:nvPr>
        </p:nvSpPr>
        <p:spPr/>
        <p:txBody>
          <a:bodyPr/>
          <a:lstStyle/>
          <a:p>
            <a:r>
              <a:rPr lang="en-US" dirty="0" smtClean="0">
                <a:solidFill>
                  <a:prstClr val="black"/>
                </a:solidFill>
              </a:rPr>
              <a:t>Dr. Abraham Huli: www.huli.co.il </a:t>
            </a:r>
            <a:endParaRPr lang="he-IL" dirty="0">
              <a:solidFill>
                <a:prstClr val="black"/>
              </a:solidFill>
            </a:endParaRP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4180" y="714770"/>
            <a:ext cx="4278260" cy="5738566"/>
          </a:xfrm>
          <a:prstGeom prst="rect">
            <a:avLst/>
          </a:prstGeom>
        </p:spPr>
      </p:pic>
    </p:spTree>
    <p:extLst>
      <p:ext uri="{BB962C8B-B14F-4D97-AF65-F5344CB8AC3E}">
        <p14:creationId xmlns:p14="http://schemas.microsoft.com/office/powerpoint/2010/main" val="3751381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232180" cy="562875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536645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txBox="1">
            <a:spLocks/>
          </p:cNvSpPr>
          <p:nvPr/>
        </p:nvSpPr>
        <p:spPr>
          <a:xfrm>
            <a:off x="251520" y="533400"/>
            <a:ext cx="3106688" cy="4263752"/>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2600" b="1" dirty="0" smtClean="0"/>
              <a:t>Population of </a:t>
            </a:r>
          </a:p>
          <a:p>
            <a:r>
              <a:rPr lang="en-US" sz="2800" b="1" dirty="0" smtClean="0"/>
              <a:t>Israel in the </a:t>
            </a:r>
          </a:p>
          <a:p>
            <a:r>
              <a:rPr lang="en-US" sz="3600" b="1" dirty="0" smtClean="0">
                <a:solidFill>
                  <a:srgbClr val="00B050"/>
                </a:solidFill>
              </a:rPr>
              <a:t>49 largest statistical regions</a:t>
            </a:r>
          </a:p>
          <a:p>
            <a:endParaRPr lang="en-US" sz="2800" dirty="0" smtClean="0">
              <a:solidFill>
                <a:srgbClr val="00B050"/>
              </a:solidFill>
            </a:endParaRPr>
          </a:p>
          <a:p>
            <a:r>
              <a:rPr lang="en-US" sz="2400" dirty="0" smtClean="0"/>
              <a:t>End of 2012, </a:t>
            </a:r>
            <a:br>
              <a:rPr lang="en-US" sz="2400" dirty="0" smtClean="0"/>
            </a:br>
            <a:r>
              <a:rPr lang="en-US" sz="2400" dirty="0" smtClean="0"/>
              <a:t>Rounded off to tens</a:t>
            </a:r>
            <a:endParaRPr lang="he-IL" sz="2400" dirty="0"/>
          </a:p>
        </p:txBody>
      </p:sp>
      <p:sp>
        <p:nvSpPr>
          <p:cNvPr id="4" name="TextBox 3"/>
          <p:cNvSpPr txBox="1"/>
          <p:nvPr/>
        </p:nvSpPr>
        <p:spPr>
          <a:xfrm>
            <a:off x="251520" y="5855206"/>
            <a:ext cx="3250704" cy="954107"/>
          </a:xfrm>
          <a:prstGeom prst="rect">
            <a:avLst/>
          </a:prstGeom>
          <a:noFill/>
        </p:spPr>
        <p:txBody>
          <a:bodyPr wrap="square" rtlCol="1">
            <a:spAutoFit/>
          </a:bodyPr>
          <a:lstStyle/>
          <a:p>
            <a:pPr algn="l" rtl="0"/>
            <a:r>
              <a:rPr lang="en-US" sz="1400" dirty="0" smtClean="0">
                <a:solidFill>
                  <a:srgbClr val="FF0000"/>
                </a:solidFill>
              </a:rPr>
              <a:t>Note: In making use of the data, please take into account that smaller numbers have less reliability and more of a chance of error.</a:t>
            </a:r>
            <a:endParaRPr lang="he-IL" sz="1400" dirty="0">
              <a:solidFill>
                <a:srgbClr val="FF0000"/>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301208"/>
            <a:ext cx="2376264" cy="510785"/>
          </a:xfrm>
          <a:prstGeom prst="rect">
            <a:avLst/>
          </a:prstGeom>
        </p:spPr>
      </p:pic>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290" y="12588"/>
            <a:ext cx="5268198" cy="6532566"/>
          </a:xfrm>
          <a:prstGeom prst="rect">
            <a:avLst/>
          </a:prstGeom>
        </p:spPr>
      </p:pic>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1812955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855206"/>
            <a:ext cx="3250704" cy="954107"/>
          </a:xfrm>
          <a:prstGeom prst="rect">
            <a:avLst/>
          </a:prstGeom>
          <a:noFill/>
        </p:spPr>
        <p:txBody>
          <a:bodyPr wrap="square" rtlCol="1">
            <a:spAutoFit/>
          </a:bodyPr>
          <a:lstStyle/>
          <a:p>
            <a:pPr algn="l" rtl="0"/>
            <a:r>
              <a:rPr lang="en-US" sz="1400" dirty="0" smtClean="0">
                <a:solidFill>
                  <a:srgbClr val="FF0000"/>
                </a:solidFill>
              </a:rPr>
              <a:t>Note: In making use of the data, please take into account that smaller numbers have less reliability and more of a chance of error.</a:t>
            </a:r>
            <a:endParaRPr lang="he-IL" sz="1400" dirty="0">
              <a:solidFill>
                <a:srgbClr val="FF0000"/>
              </a:solidFill>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301208"/>
            <a:ext cx="2376264" cy="510785"/>
          </a:xfrm>
          <a:prstGeom prst="rect">
            <a:avLst/>
          </a:prstGeom>
        </p:spPr>
      </p:pic>
      <p:pic>
        <p:nvPicPr>
          <p:cNvPr id="2050" name="Picture 2" descr="C:\Users\User\Desktop\עדכונים חולי\מצגת אנגלית פאוורפוינט - מדד שנתי אחרון\אזורים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88640"/>
            <a:ext cx="5080000" cy="6336704"/>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1"/>
          <p:cNvSpPr txBox="1">
            <a:spLocks/>
          </p:cNvSpPr>
          <p:nvPr/>
        </p:nvSpPr>
        <p:spPr>
          <a:xfrm>
            <a:off x="251520" y="533400"/>
            <a:ext cx="3106688" cy="4263752"/>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2400" b="1" dirty="0" smtClean="0"/>
              <a:t>Cont.</a:t>
            </a:r>
            <a:r>
              <a:rPr lang="en-US" sz="2400" b="1" dirty="0"/>
              <a:t> </a:t>
            </a:r>
            <a:r>
              <a:rPr lang="en-US" sz="2400" b="1" dirty="0" smtClean="0"/>
              <a:t>Population of</a:t>
            </a:r>
            <a:r>
              <a:rPr lang="en-US" sz="2600" b="1" dirty="0" smtClean="0"/>
              <a:t> </a:t>
            </a:r>
          </a:p>
          <a:p>
            <a:r>
              <a:rPr lang="en-US" sz="2400" b="1" dirty="0" smtClean="0"/>
              <a:t>Israel in the </a:t>
            </a:r>
            <a:br>
              <a:rPr lang="en-US" sz="2400" b="1" dirty="0" smtClean="0"/>
            </a:br>
            <a:r>
              <a:rPr lang="en-US" sz="3600" b="1" dirty="0" smtClean="0">
                <a:solidFill>
                  <a:srgbClr val="00B050"/>
                </a:solidFill>
              </a:rPr>
              <a:t>49 largest statistical regions</a:t>
            </a:r>
          </a:p>
          <a:p>
            <a:endParaRPr lang="en-US" sz="3600" dirty="0" smtClean="0"/>
          </a:p>
          <a:p>
            <a:r>
              <a:rPr lang="en-US" sz="2400" dirty="0" smtClean="0"/>
              <a:t>End of 2012, </a:t>
            </a:r>
            <a:br>
              <a:rPr lang="en-US" sz="2400" dirty="0" smtClean="0"/>
            </a:br>
            <a:r>
              <a:rPr lang="en-US" sz="2400" dirty="0" smtClean="0"/>
              <a:t>Rounded off to tens</a:t>
            </a:r>
            <a:endParaRPr lang="he-IL" sz="2400" dirty="0"/>
          </a:p>
        </p:txBody>
      </p:sp>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1240781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251520" y="533400"/>
            <a:ext cx="3250704" cy="4263752"/>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2400" b="1" dirty="0" smtClean="0"/>
              <a:t>Population of</a:t>
            </a:r>
            <a:r>
              <a:rPr lang="en-US" sz="3600" b="1" dirty="0" smtClean="0"/>
              <a:t> </a:t>
            </a:r>
            <a:r>
              <a:rPr lang="en-US" sz="2400" b="1" dirty="0" smtClean="0"/>
              <a:t>Israel by </a:t>
            </a:r>
            <a:r>
              <a:rPr lang="en-US" sz="3600" b="1" dirty="0" smtClean="0">
                <a:solidFill>
                  <a:srgbClr val="00B050"/>
                </a:solidFill>
              </a:rPr>
              <a:t>Population groups and </a:t>
            </a:r>
            <a:endParaRPr lang="he-IL" sz="3600" b="1" dirty="0" smtClean="0">
              <a:solidFill>
                <a:srgbClr val="00B050"/>
              </a:solidFill>
            </a:endParaRPr>
          </a:p>
          <a:p>
            <a:r>
              <a:rPr lang="en-US" sz="3600" b="1" dirty="0" smtClean="0">
                <a:solidFill>
                  <a:srgbClr val="00B050"/>
                </a:solidFill>
              </a:rPr>
              <a:t>Religion</a:t>
            </a:r>
          </a:p>
          <a:p>
            <a:endParaRPr lang="en-US" sz="2800" dirty="0" smtClean="0"/>
          </a:p>
          <a:p>
            <a:r>
              <a:rPr lang="en-US" sz="2400" dirty="0" smtClean="0"/>
              <a:t>End of 2012, </a:t>
            </a:r>
            <a:br>
              <a:rPr lang="en-US" sz="2400" dirty="0" smtClean="0"/>
            </a:br>
            <a:r>
              <a:rPr lang="en-US" sz="2400" dirty="0" smtClean="0"/>
              <a:t>Rounded off to tens</a:t>
            </a:r>
            <a:endParaRPr lang="he-IL" sz="2400" dirty="0"/>
          </a:p>
        </p:txBody>
      </p:sp>
      <p:sp>
        <p:nvSpPr>
          <p:cNvPr id="3" name="TextBox 2"/>
          <p:cNvSpPr txBox="1"/>
          <p:nvPr/>
        </p:nvSpPr>
        <p:spPr>
          <a:xfrm>
            <a:off x="251520" y="5855206"/>
            <a:ext cx="3250704" cy="954107"/>
          </a:xfrm>
          <a:prstGeom prst="rect">
            <a:avLst/>
          </a:prstGeom>
          <a:noFill/>
        </p:spPr>
        <p:txBody>
          <a:bodyPr wrap="square" rtlCol="1">
            <a:spAutoFit/>
          </a:bodyPr>
          <a:lstStyle/>
          <a:p>
            <a:pPr algn="l" rtl="0"/>
            <a:r>
              <a:rPr lang="en-US" sz="1400" dirty="0" smtClean="0">
                <a:solidFill>
                  <a:srgbClr val="FF0000"/>
                </a:solidFill>
              </a:rPr>
              <a:t>Note: In making use of the data, please take into account that smaller numbers have less reliability and more of a chance of error.</a:t>
            </a:r>
            <a:endParaRPr lang="he-IL" sz="1400" dirty="0">
              <a:solidFill>
                <a:srgbClr val="FF0000"/>
              </a:solidFill>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301208"/>
            <a:ext cx="2376264" cy="510785"/>
          </a:xfrm>
          <a:prstGeom prst="rect">
            <a:avLst/>
          </a:prstGeom>
        </p:spPr>
      </p:pic>
      <p:pic>
        <p:nvPicPr>
          <p:cNvPr id="3075" name="Picture 3" descr="C:\Users\User\Desktop\עדכונים חולי\מצגת אנגלית פאוורפוינט - מדד שנתי אחרון\דת.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034" y="1124744"/>
            <a:ext cx="5422446" cy="4270176"/>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של כותרת תחתונה 4"/>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943337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עדכונים חולי\מצגת אנגלית פאוורפוינט - מדד שנתי אחרון\מי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835774"/>
            <a:ext cx="3260948" cy="1330467"/>
          </a:xfrm>
          <a:prstGeom prst="rect">
            <a:avLst/>
          </a:prstGeom>
          <a:noFill/>
          <a:extLst>
            <a:ext uri="{909E8E84-426E-40DD-AFC4-6F175D3DCCD1}">
              <a14:hiddenFill xmlns:a14="http://schemas.microsoft.com/office/drawing/2010/main">
                <a:solidFill>
                  <a:srgbClr val="FFFFFF"/>
                </a:solidFill>
              </a14:hiddenFill>
            </a:ext>
          </a:extLst>
        </p:spPr>
      </p:pic>
      <p:sp>
        <p:nvSpPr>
          <p:cNvPr id="3" name="כותרת 1"/>
          <p:cNvSpPr txBox="1">
            <a:spLocks/>
          </p:cNvSpPr>
          <p:nvPr/>
        </p:nvSpPr>
        <p:spPr>
          <a:xfrm>
            <a:off x="5436096" y="533400"/>
            <a:ext cx="3456384" cy="2967608"/>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2400" b="1" dirty="0" smtClean="0"/>
              <a:t>Population of </a:t>
            </a:r>
          </a:p>
          <a:p>
            <a:r>
              <a:rPr lang="en-US" sz="3600" b="1" dirty="0" smtClean="0">
                <a:solidFill>
                  <a:srgbClr val="00B050"/>
                </a:solidFill>
              </a:rPr>
              <a:t>Israel by sex</a:t>
            </a:r>
            <a:endParaRPr lang="en-US" sz="2800" dirty="0" smtClean="0">
              <a:solidFill>
                <a:srgbClr val="00B050"/>
              </a:solidFill>
            </a:endParaRPr>
          </a:p>
          <a:p>
            <a:r>
              <a:rPr lang="en-US" sz="2400" dirty="0" smtClean="0"/>
              <a:t>End of 2012, </a:t>
            </a:r>
            <a:br>
              <a:rPr lang="en-US" sz="2400" dirty="0" smtClean="0"/>
            </a:br>
            <a:r>
              <a:rPr lang="en-US" sz="2400" dirty="0" smtClean="0"/>
              <a:t>Rounded off to tens</a:t>
            </a:r>
            <a:endParaRPr lang="he-IL" sz="2400" dirty="0"/>
          </a:p>
        </p:txBody>
      </p:sp>
      <p:sp>
        <p:nvSpPr>
          <p:cNvPr id="4" name="TextBox 3"/>
          <p:cNvSpPr txBox="1"/>
          <p:nvPr/>
        </p:nvSpPr>
        <p:spPr>
          <a:xfrm>
            <a:off x="251520" y="5855206"/>
            <a:ext cx="3250704" cy="954107"/>
          </a:xfrm>
          <a:prstGeom prst="rect">
            <a:avLst/>
          </a:prstGeom>
          <a:noFill/>
        </p:spPr>
        <p:txBody>
          <a:bodyPr wrap="square" rtlCol="1">
            <a:spAutoFit/>
          </a:bodyPr>
          <a:lstStyle/>
          <a:p>
            <a:pPr algn="l" rtl="0"/>
            <a:r>
              <a:rPr lang="en-US" sz="1400" dirty="0" smtClean="0">
                <a:solidFill>
                  <a:srgbClr val="FF0000"/>
                </a:solidFill>
              </a:rPr>
              <a:t>Note: In making use of the data, please take into account that smaller numbers have less reliability and more of a chance of error.</a:t>
            </a:r>
            <a:endParaRPr lang="he-IL" sz="1400" dirty="0">
              <a:solidFill>
                <a:srgbClr val="FF0000"/>
              </a:solidFill>
            </a:endParaRP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301208"/>
            <a:ext cx="2376264" cy="510785"/>
          </a:xfrm>
          <a:prstGeom prst="rect">
            <a:avLst/>
          </a:prstGeom>
        </p:spPr>
      </p:pic>
      <p:sp>
        <p:nvSpPr>
          <p:cNvPr id="6" name="כותרת 1"/>
          <p:cNvSpPr txBox="1">
            <a:spLocks/>
          </p:cNvSpPr>
          <p:nvPr/>
        </p:nvSpPr>
        <p:spPr>
          <a:xfrm>
            <a:off x="413445" y="533400"/>
            <a:ext cx="4536504" cy="2824733"/>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2400" b="1" dirty="0" smtClean="0"/>
              <a:t>Population of Israel by </a:t>
            </a:r>
          </a:p>
          <a:p>
            <a:r>
              <a:rPr lang="en-US" sz="3600" b="1" dirty="0" smtClean="0">
                <a:solidFill>
                  <a:srgbClr val="00B050"/>
                </a:solidFill>
              </a:rPr>
              <a:t>age group</a:t>
            </a:r>
            <a:endParaRPr lang="en-US" sz="2800" dirty="0" smtClean="0">
              <a:solidFill>
                <a:srgbClr val="00B050"/>
              </a:solidFill>
            </a:endParaRPr>
          </a:p>
          <a:p>
            <a:r>
              <a:rPr lang="en-US" sz="2400" dirty="0" smtClean="0"/>
              <a:t>End of 2012, Rounded off to tens</a:t>
            </a:r>
            <a:endParaRPr lang="he-IL" sz="2400" dirty="0"/>
          </a:p>
        </p:txBody>
      </p:sp>
      <p:pic>
        <p:nvPicPr>
          <p:cNvPr id="4098" name="Picture 2" descr="C:\Users\User\Desktop\גיל.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66" y="2276872"/>
            <a:ext cx="2766158" cy="2677641"/>
          </a:xfrm>
          <a:prstGeom prst="rect">
            <a:avLst/>
          </a:prstGeom>
          <a:noFill/>
          <a:extLst>
            <a:ext uri="{909E8E84-426E-40DD-AFC4-6F175D3DCCD1}">
              <a14:hiddenFill xmlns:a14="http://schemas.microsoft.com/office/drawing/2010/main">
                <a:solidFill>
                  <a:srgbClr val="FFFFFF"/>
                </a:solidFill>
              </a14:hiddenFill>
            </a:ext>
          </a:extLst>
        </p:spPr>
      </p:pic>
      <p:sp>
        <p:nvSpPr>
          <p:cNvPr id="7" name="מציין מיקום של כותרת תחתונה 6"/>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3513236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עדכונים חולי\מצגת אנגלית פאוורפוינט - מדד שנתי אחרון\מצב-משפחתי.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600193"/>
            <a:ext cx="5194548" cy="2451827"/>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1"/>
          <p:cNvSpPr txBox="1">
            <a:spLocks/>
          </p:cNvSpPr>
          <p:nvPr/>
        </p:nvSpPr>
        <p:spPr>
          <a:xfrm>
            <a:off x="251520" y="533400"/>
            <a:ext cx="4896544" cy="4551784"/>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2400" b="1" dirty="0" smtClean="0"/>
              <a:t>Population of </a:t>
            </a:r>
            <a:br>
              <a:rPr lang="en-US" sz="2400" b="1" dirty="0" smtClean="0"/>
            </a:br>
            <a:r>
              <a:rPr lang="en-US" sz="3600" b="1" dirty="0" smtClean="0">
                <a:solidFill>
                  <a:srgbClr val="00B050"/>
                </a:solidFill>
              </a:rPr>
              <a:t>persons aged 15 and over, by </a:t>
            </a:r>
            <a:r>
              <a:rPr lang="en-US" sz="3600" b="1" dirty="0" smtClean="0">
                <a:solidFill>
                  <a:srgbClr val="00B050"/>
                </a:solidFill>
              </a:rPr>
              <a:t>martial </a:t>
            </a:r>
            <a:r>
              <a:rPr lang="en-US" sz="3600" b="1" dirty="0" smtClean="0">
                <a:solidFill>
                  <a:srgbClr val="00B050"/>
                </a:solidFill>
              </a:rPr>
              <a:t>status and sex</a:t>
            </a:r>
          </a:p>
          <a:p>
            <a:endParaRPr lang="en-US" sz="2800" dirty="0" smtClean="0">
              <a:solidFill>
                <a:srgbClr val="00B050"/>
              </a:solidFill>
            </a:endParaRPr>
          </a:p>
          <a:p>
            <a:r>
              <a:rPr lang="en-US" sz="2400" dirty="0" smtClean="0"/>
              <a:t>End of 2012, </a:t>
            </a:r>
            <a:br>
              <a:rPr lang="en-US" sz="2400" dirty="0" smtClean="0"/>
            </a:br>
            <a:r>
              <a:rPr lang="en-US" sz="2400" dirty="0" smtClean="0"/>
              <a:t>Rounded off to tens</a:t>
            </a:r>
            <a:endParaRPr lang="he-IL" sz="2400" dirty="0"/>
          </a:p>
        </p:txBody>
      </p:sp>
      <p:sp>
        <p:nvSpPr>
          <p:cNvPr id="5" name="TextBox 4"/>
          <p:cNvSpPr txBox="1"/>
          <p:nvPr/>
        </p:nvSpPr>
        <p:spPr>
          <a:xfrm>
            <a:off x="251520" y="5855206"/>
            <a:ext cx="3250704" cy="954107"/>
          </a:xfrm>
          <a:prstGeom prst="rect">
            <a:avLst/>
          </a:prstGeom>
          <a:noFill/>
        </p:spPr>
        <p:txBody>
          <a:bodyPr wrap="square" rtlCol="1">
            <a:spAutoFit/>
          </a:bodyPr>
          <a:lstStyle/>
          <a:p>
            <a:pPr algn="l" rtl="0"/>
            <a:r>
              <a:rPr lang="en-US" sz="1400" dirty="0" smtClean="0">
                <a:solidFill>
                  <a:srgbClr val="FF0000"/>
                </a:solidFill>
              </a:rPr>
              <a:t>Note: In making use of the data, please take into account that smaller numbers have less reliability and more of a chance of error.</a:t>
            </a:r>
            <a:endParaRPr lang="he-IL" sz="1400" dirty="0">
              <a:solidFill>
                <a:srgbClr val="FF0000"/>
              </a:solidFill>
            </a:endParaRPr>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301208"/>
            <a:ext cx="2376264" cy="510785"/>
          </a:xfrm>
          <a:prstGeom prst="rect">
            <a:avLst/>
          </a:prstGeom>
        </p:spPr>
      </p:pic>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280472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251520" y="533400"/>
            <a:ext cx="6264696" cy="4263752"/>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2400" b="1" dirty="0" smtClean="0"/>
              <a:t>Population of </a:t>
            </a:r>
          </a:p>
          <a:p>
            <a:r>
              <a:rPr lang="en-US" sz="3600" b="1" dirty="0" smtClean="0">
                <a:solidFill>
                  <a:srgbClr val="00B050"/>
                </a:solidFill>
              </a:rPr>
              <a:t>immigrants by period of immigration</a:t>
            </a:r>
          </a:p>
          <a:p>
            <a:endParaRPr lang="en-US" sz="2800" dirty="0" smtClean="0"/>
          </a:p>
          <a:p>
            <a:r>
              <a:rPr lang="en-US" sz="2400" dirty="0" smtClean="0"/>
              <a:t>End of 2012, </a:t>
            </a:r>
            <a:br>
              <a:rPr lang="en-US" sz="2400" dirty="0" smtClean="0"/>
            </a:br>
            <a:r>
              <a:rPr lang="en-US" sz="2400" dirty="0" smtClean="0"/>
              <a:t>Rounded off to tens</a:t>
            </a:r>
            <a:endParaRPr lang="he-IL" sz="2400" dirty="0"/>
          </a:p>
        </p:txBody>
      </p:sp>
      <p:sp>
        <p:nvSpPr>
          <p:cNvPr id="3" name="TextBox 2"/>
          <p:cNvSpPr txBox="1"/>
          <p:nvPr/>
        </p:nvSpPr>
        <p:spPr>
          <a:xfrm>
            <a:off x="251520" y="5855206"/>
            <a:ext cx="3250704" cy="954107"/>
          </a:xfrm>
          <a:prstGeom prst="rect">
            <a:avLst/>
          </a:prstGeom>
          <a:noFill/>
        </p:spPr>
        <p:txBody>
          <a:bodyPr wrap="square" rtlCol="1">
            <a:spAutoFit/>
          </a:bodyPr>
          <a:lstStyle/>
          <a:p>
            <a:pPr algn="l" rtl="0"/>
            <a:r>
              <a:rPr lang="en-US" sz="1400" dirty="0" smtClean="0">
                <a:solidFill>
                  <a:srgbClr val="FF0000"/>
                </a:solidFill>
              </a:rPr>
              <a:t>Note: In making use of the data, please take into account that smaller numbers have less reliability and more of a chance of error.</a:t>
            </a:r>
            <a:endParaRPr lang="he-IL" sz="1400" dirty="0">
              <a:solidFill>
                <a:srgbClr val="FF0000"/>
              </a:solidFill>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301208"/>
            <a:ext cx="2376264" cy="510785"/>
          </a:xfrm>
          <a:prstGeom prst="rect">
            <a:avLst/>
          </a:prstGeom>
        </p:spPr>
      </p:pic>
      <p:pic>
        <p:nvPicPr>
          <p:cNvPr id="6146" name="Picture 2" descr="C:\Users\User\Desktop\עדכונים חולי\מצגת אנגלית פאוורפוינט - מדד שנתי אחרון\עליה.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059" y="2060848"/>
            <a:ext cx="4762500" cy="3400425"/>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של כותרת תחתונה 4"/>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521508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251520" y="533400"/>
            <a:ext cx="3106688" cy="4263752"/>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2400" b="1" dirty="0" smtClean="0"/>
              <a:t>Population of</a:t>
            </a:r>
            <a:r>
              <a:rPr lang="en-US" sz="3600" b="1" dirty="0" smtClean="0"/>
              <a:t> </a:t>
            </a:r>
          </a:p>
          <a:p>
            <a:r>
              <a:rPr lang="en-US" sz="2400" b="1" dirty="0" smtClean="0"/>
              <a:t>Israel in the </a:t>
            </a:r>
          </a:p>
          <a:p>
            <a:r>
              <a:rPr lang="en-US" sz="3600" b="1" dirty="0" smtClean="0">
                <a:solidFill>
                  <a:srgbClr val="00B050"/>
                </a:solidFill>
              </a:rPr>
              <a:t>29 largest localities</a:t>
            </a:r>
          </a:p>
          <a:p>
            <a:endParaRPr lang="en-US" sz="2800" dirty="0" smtClean="0"/>
          </a:p>
          <a:p>
            <a:r>
              <a:rPr lang="en-US" sz="2400" dirty="0" smtClean="0"/>
              <a:t>End of 2012, </a:t>
            </a:r>
            <a:br>
              <a:rPr lang="en-US" sz="2400" dirty="0" smtClean="0"/>
            </a:br>
            <a:r>
              <a:rPr lang="en-US" sz="2400" dirty="0" smtClean="0"/>
              <a:t>Rounded off to tens</a:t>
            </a:r>
            <a:endParaRPr lang="he-IL" sz="2400" dirty="0"/>
          </a:p>
        </p:txBody>
      </p:sp>
      <p:sp>
        <p:nvSpPr>
          <p:cNvPr id="3" name="TextBox 2"/>
          <p:cNvSpPr txBox="1"/>
          <p:nvPr/>
        </p:nvSpPr>
        <p:spPr>
          <a:xfrm>
            <a:off x="251520" y="5855206"/>
            <a:ext cx="3250704" cy="954107"/>
          </a:xfrm>
          <a:prstGeom prst="rect">
            <a:avLst/>
          </a:prstGeom>
          <a:noFill/>
        </p:spPr>
        <p:txBody>
          <a:bodyPr wrap="square" rtlCol="1">
            <a:spAutoFit/>
          </a:bodyPr>
          <a:lstStyle/>
          <a:p>
            <a:pPr algn="l" rtl="0"/>
            <a:r>
              <a:rPr lang="en-US" sz="1400" dirty="0" smtClean="0">
                <a:solidFill>
                  <a:srgbClr val="FF0000"/>
                </a:solidFill>
              </a:rPr>
              <a:t>Note: In making use of the data, please take into account that smaller numbers have less reliability and more of a chance of error.</a:t>
            </a:r>
            <a:endParaRPr lang="he-IL" sz="1400" dirty="0">
              <a:solidFill>
                <a:srgbClr val="FF0000"/>
              </a:solidFill>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301208"/>
            <a:ext cx="2376264" cy="510785"/>
          </a:xfrm>
          <a:prstGeom prst="rect">
            <a:avLst/>
          </a:prstGeom>
        </p:spPr>
      </p:pic>
      <p:pic>
        <p:nvPicPr>
          <p:cNvPr id="7170" name="Picture 2" descr="C:\Users\User\Desktop\עדכונים חולי\מצגת אנגלית פאוורפוינט - מדד שנתי אחרון\ישובים.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4036"/>
            <a:ext cx="4906516" cy="6645324"/>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של כותרת תחתונה 4"/>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1079572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251520" y="533400"/>
            <a:ext cx="3106688" cy="4263752"/>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2400" b="1" dirty="0" smtClean="0"/>
              <a:t>Population of </a:t>
            </a:r>
          </a:p>
          <a:p>
            <a:r>
              <a:rPr lang="en-US" sz="3600" b="1" dirty="0">
                <a:solidFill>
                  <a:srgbClr val="00B050"/>
                </a:solidFill>
              </a:rPr>
              <a:t>Jews and others, by country of birth</a:t>
            </a:r>
          </a:p>
          <a:p>
            <a:endParaRPr lang="en-US" sz="2800" dirty="0" smtClean="0">
              <a:solidFill>
                <a:srgbClr val="00B050"/>
              </a:solidFill>
            </a:endParaRPr>
          </a:p>
          <a:p>
            <a:r>
              <a:rPr lang="en-US" sz="2400" dirty="0" smtClean="0"/>
              <a:t>End of 2012, </a:t>
            </a:r>
            <a:br>
              <a:rPr lang="en-US" sz="2400" dirty="0" smtClean="0"/>
            </a:br>
            <a:r>
              <a:rPr lang="en-US" sz="2400" dirty="0" smtClean="0"/>
              <a:t>Rounded off to tens</a:t>
            </a:r>
            <a:endParaRPr lang="he-IL" sz="2400" dirty="0"/>
          </a:p>
        </p:txBody>
      </p:sp>
      <p:sp>
        <p:nvSpPr>
          <p:cNvPr id="3" name="TextBox 2"/>
          <p:cNvSpPr txBox="1"/>
          <p:nvPr/>
        </p:nvSpPr>
        <p:spPr>
          <a:xfrm>
            <a:off x="251520" y="5855206"/>
            <a:ext cx="3250704" cy="954107"/>
          </a:xfrm>
          <a:prstGeom prst="rect">
            <a:avLst/>
          </a:prstGeom>
          <a:noFill/>
        </p:spPr>
        <p:txBody>
          <a:bodyPr wrap="square" rtlCol="1">
            <a:spAutoFit/>
          </a:bodyPr>
          <a:lstStyle/>
          <a:p>
            <a:pPr algn="l" rtl="0"/>
            <a:r>
              <a:rPr lang="en-US" sz="1400" dirty="0" smtClean="0">
                <a:solidFill>
                  <a:srgbClr val="FF0000"/>
                </a:solidFill>
              </a:rPr>
              <a:t>Note: In making use of the data, please take into account that smaller numbers have less reliability and more of a chance of error.</a:t>
            </a:r>
            <a:endParaRPr lang="he-IL" sz="1400" dirty="0">
              <a:solidFill>
                <a:srgbClr val="FF0000"/>
              </a:solidFill>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301208"/>
            <a:ext cx="2376264" cy="510785"/>
          </a:xfrm>
          <a:prstGeom prst="rect">
            <a:avLst/>
          </a:prstGeom>
        </p:spPr>
      </p:pic>
      <p:pic>
        <p:nvPicPr>
          <p:cNvPr id="8194" name="Picture 2" descr="C:\Users\User\Desktop\עדכונים חולי\מצגת אנגלית פאוורפוינט - מדד שנתי אחרון\לידה.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16632"/>
            <a:ext cx="5080000" cy="6502400"/>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של כותרת תחתונה 4"/>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339655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251520" y="533400"/>
            <a:ext cx="3106688" cy="4263752"/>
          </a:xfrm>
          <a:prstGeom prst="rect">
            <a:avLst/>
          </a:prstGeom>
        </p:spPr>
        <p:txBody>
          <a:bodyPr>
            <a:normAutofit fontScale="92500" lnSpcReduction="20000"/>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2600" b="1" dirty="0" smtClean="0"/>
              <a:t>Population of </a:t>
            </a:r>
          </a:p>
          <a:p>
            <a:r>
              <a:rPr lang="en-US" sz="3900" b="1" dirty="0" smtClean="0">
                <a:solidFill>
                  <a:srgbClr val="00B050"/>
                </a:solidFill>
              </a:rPr>
              <a:t>Jews </a:t>
            </a:r>
            <a:r>
              <a:rPr lang="en-US" sz="3900" b="1" dirty="0" smtClean="0">
                <a:solidFill>
                  <a:srgbClr val="00B050"/>
                </a:solidFill>
              </a:rPr>
              <a:t>and others born in Israel, by father’s country of birth</a:t>
            </a:r>
          </a:p>
          <a:p>
            <a:endParaRPr lang="en-US" sz="2800" dirty="0" smtClean="0"/>
          </a:p>
          <a:p>
            <a:r>
              <a:rPr lang="en-US" sz="2400" dirty="0" smtClean="0"/>
              <a:t>End of 2012, </a:t>
            </a:r>
            <a:br>
              <a:rPr lang="en-US" sz="2400" dirty="0" smtClean="0"/>
            </a:br>
            <a:r>
              <a:rPr lang="en-US" sz="2400" dirty="0" smtClean="0"/>
              <a:t>Rounded off to tens</a:t>
            </a:r>
            <a:endParaRPr lang="he-IL" sz="2400" dirty="0"/>
          </a:p>
        </p:txBody>
      </p:sp>
      <p:sp>
        <p:nvSpPr>
          <p:cNvPr id="3" name="TextBox 2"/>
          <p:cNvSpPr txBox="1"/>
          <p:nvPr/>
        </p:nvSpPr>
        <p:spPr>
          <a:xfrm>
            <a:off x="251520" y="5855206"/>
            <a:ext cx="3250704" cy="954107"/>
          </a:xfrm>
          <a:prstGeom prst="rect">
            <a:avLst/>
          </a:prstGeom>
          <a:noFill/>
        </p:spPr>
        <p:txBody>
          <a:bodyPr wrap="square" rtlCol="1">
            <a:spAutoFit/>
          </a:bodyPr>
          <a:lstStyle/>
          <a:p>
            <a:pPr algn="l" rtl="0"/>
            <a:r>
              <a:rPr lang="en-US" sz="1400" dirty="0" smtClean="0">
                <a:solidFill>
                  <a:srgbClr val="FF0000"/>
                </a:solidFill>
              </a:rPr>
              <a:t>Note: In making use of the data, please take into account that smaller numbers have less reliability and more of a chance of error.</a:t>
            </a:r>
            <a:endParaRPr lang="he-IL" sz="1400" dirty="0">
              <a:solidFill>
                <a:srgbClr val="FF0000"/>
              </a:solidFill>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301208"/>
            <a:ext cx="2376264" cy="510785"/>
          </a:xfrm>
          <a:prstGeom prst="rect">
            <a:avLst/>
          </a:prstGeom>
        </p:spPr>
      </p:pic>
      <p:pic>
        <p:nvPicPr>
          <p:cNvPr id="9218" name="Picture 2" descr="C:\Users\User\Desktop\עדכונים חולי\מצגת אנגלית פאוורפוינט - מדד שנתי אחרון\לידת-אב.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04664"/>
            <a:ext cx="5080000" cy="6216650"/>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של כותרת תחתונה 4"/>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2412652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תרשים 2"/>
          <p:cNvGraphicFramePr>
            <a:graphicFrameLocks/>
          </p:cNvGraphicFramePr>
          <p:nvPr>
            <p:extLst>
              <p:ext uri="{D42A27DB-BD31-4B8C-83A1-F6EECF244321}">
                <p14:modId xmlns:p14="http://schemas.microsoft.com/office/powerpoint/2010/main" val="1824853294"/>
              </p:ext>
            </p:extLst>
          </p:nvPr>
        </p:nvGraphicFramePr>
        <p:xfrm>
          <a:off x="539552" y="1555051"/>
          <a:ext cx="8352928" cy="425021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51520" y="332656"/>
            <a:ext cx="6336704" cy="646331"/>
          </a:xfrm>
          <a:prstGeom prst="rect">
            <a:avLst/>
          </a:prstGeom>
          <a:noFill/>
        </p:spPr>
        <p:txBody>
          <a:bodyPr wrap="square" rtlCol="1">
            <a:spAutoFit/>
          </a:bodyPr>
          <a:lstStyle/>
          <a:p>
            <a:pPr algn="l"/>
            <a:r>
              <a:rPr lang="en-US" sz="3600" b="1" dirty="0" smtClean="0"/>
              <a:t>Chart </a:t>
            </a:r>
            <a:r>
              <a:rPr lang="en-US" sz="3600" b="1" dirty="0"/>
              <a:t>of the % gap</a:t>
            </a:r>
            <a:endParaRPr lang="he-IL" sz="3600" b="1" spc="-100" dirty="0">
              <a:solidFill>
                <a:schemeClr val="tx2"/>
              </a:solidFill>
              <a:latin typeface="+mj-lt"/>
              <a:ea typeface="+mj-ea"/>
              <a:cs typeface="+mj-cs"/>
            </a:endParaRPr>
          </a:p>
        </p:txBody>
      </p:sp>
      <p:sp>
        <p:nvSpPr>
          <p:cNvPr id="5" name="TextBox 4"/>
          <p:cNvSpPr txBox="1"/>
          <p:nvPr/>
        </p:nvSpPr>
        <p:spPr>
          <a:xfrm>
            <a:off x="395536" y="908720"/>
            <a:ext cx="7056784" cy="338554"/>
          </a:xfrm>
          <a:prstGeom prst="rect">
            <a:avLst/>
          </a:prstGeom>
          <a:noFill/>
        </p:spPr>
        <p:txBody>
          <a:bodyPr wrap="square" rtlCol="1">
            <a:spAutoFit/>
          </a:bodyPr>
          <a:lstStyle/>
          <a:p>
            <a:pPr algn="l" rtl="0"/>
            <a:r>
              <a:rPr lang="en-US" sz="1600" dirty="0"/>
              <a:t>of the 5 years moving average of real income per capita. Related to 1984</a:t>
            </a:r>
            <a:r>
              <a:rPr lang="he-IL" sz="1600" spc="-100" dirty="0" smtClean="0"/>
              <a:t>.</a:t>
            </a:r>
            <a:endParaRPr lang="he-IL" sz="1600" spc="-100" dirty="0"/>
          </a:p>
        </p:txBody>
      </p:sp>
      <p:sp>
        <p:nvSpPr>
          <p:cNvPr id="4" name="מציין מיקום של כותרת תחתונה 3"/>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858893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42263" cy="570402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2390800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26"/>
          <p:cNvSpPr>
            <a:spLocks noChangeArrowheads="1"/>
          </p:cNvSpPr>
          <p:nvPr/>
        </p:nvSpPr>
        <p:spPr bwMode="auto">
          <a:xfrm>
            <a:off x="550069" y="1154113"/>
            <a:ext cx="4579937" cy="2436812"/>
          </a:xfrm>
          <a:prstGeom prst="roundRect">
            <a:avLst>
              <a:gd name="adj" fmla="val 2412"/>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ctr" eaLnBrk="1" hangingPunct="1">
              <a:spcBef>
                <a:spcPct val="0"/>
              </a:spcBef>
              <a:buFontTx/>
              <a:buNone/>
            </a:pPr>
            <a:endParaRPr lang="en-US" altLang="he-IL" sz="4800" dirty="0">
              <a:latin typeface="Times New Roman" pitchFamily="18" charset="0"/>
            </a:endParaRPr>
          </a:p>
        </p:txBody>
      </p:sp>
      <p:sp>
        <p:nvSpPr>
          <p:cNvPr id="3" name="Freeform 1027"/>
          <p:cNvSpPr>
            <a:spLocks/>
          </p:cNvSpPr>
          <p:nvPr/>
        </p:nvSpPr>
        <p:spPr bwMode="auto">
          <a:xfrm>
            <a:off x="538956" y="1146175"/>
            <a:ext cx="4573588" cy="2432050"/>
          </a:xfrm>
          <a:custGeom>
            <a:avLst/>
            <a:gdLst>
              <a:gd name="T0" fmla="*/ 2147483647 w 797"/>
              <a:gd name="T1" fmla="*/ 0 h 559"/>
              <a:gd name="T2" fmla="*/ 2147483647 w 797"/>
              <a:gd name="T3" fmla="*/ 246072122 h 559"/>
              <a:gd name="T4" fmla="*/ 2147483647 w 797"/>
              <a:gd name="T5" fmla="*/ 2147483647 h 559"/>
              <a:gd name="T6" fmla="*/ 2147483647 w 797"/>
              <a:gd name="T7" fmla="*/ 2147483647 h 559"/>
              <a:gd name="T8" fmla="*/ 428098166 w 797"/>
              <a:gd name="T9" fmla="*/ 2147483647 h 559"/>
              <a:gd name="T10" fmla="*/ 0 w 797"/>
              <a:gd name="T11" fmla="*/ 2147483647 h 559"/>
              <a:gd name="T12" fmla="*/ 0 w 797"/>
              <a:gd name="T13" fmla="*/ 246072122 h 559"/>
              <a:gd name="T14" fmla="*/ 428098166 w 797"/>
              <a:gd name="T15" fmla="*/ 0 h 559"/>
              <a:gd name="T16" fmla="*/ 2147483647 w 797"/>
              <a:gd name="T17" fmla="*/ 0 h 5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7" h="559">
                <a:moveTo>
                  <a:pt x="784" y="0"/>
                </a:moveTo>
                <a:cubicBezTo>
                  <a:pt x="791" y="0"/>
                  <a:pt x="797" y="6"/>
                  <a:pt x="797" y="13"/>
                </a:cubicBezTo>
                <a:lnTo>
                  <a:pt x="797" y="546"/>
                </a:lnTo>
                <a:cubicBezTo>
                  <a:pt x="797" y="553"/>
                  <a:pt x="791" y="559"/>
                  <a:pt x="784" y="559"/>
                </a:cubicBezTo>
                <a:lnTo>
                  <a:pt x="13" y="559"/>
                </a:lnTo>
                <a:cubicBezTo>
                  <a:pt x="6" y="559"/>
                  <a:pt x="0" y="553"/>
                  <a:pt x="0" y="546"/>
                </a:cubicBezTo>
                <a:lnTo>
                  <a:pt x="0" y="13"/>
                </a:lnTo>
                <a:cubicBezTo>
                  <a:pt x="0" y="6"/>
                  <a:pt x="6" y="0"/>
                  <a:pt x="13" y="0"/>
                </a:cubicBezTo>
                <a:lnTo>
                  <a:pt x="784"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4" name="Freeform 1028"/>
          <p:cNvSpPr>
            <a:spLocks/>
          </p:cNvSpPr>
          <p:nvPr/>
        </p:nvSpPr>
        <p:spPr bwMode="auto">
          <a:xfrm>
            <a:off x="1537494" y="2716213"/>
            <a:ext cx="3167062" cy="617537"/>
          </a:xfrm>
          <a:custGeom>
            <a:avLst/>
            <a:gdLst>
              <a:gd name="T0" fmla="*/ 0 w 1995"/>
              <a:gd name="T1" fmla="*/ 980339194 h 389"/>
              <a:gd name="T2" fmla="*/ 846772366 w 1995"/>
              <a:gd name="T3" fmla="*/ 0 h 389"/>
              <a:gd name="T4" fmla="*/ 2147483647 w 1995"/>
              <a:gd name="T5" fmla="*/ 0 h 389"/>
              <a:gd name="T6" fmla="*/ 2147483647 w 1995"/>
              <a:gd name="T7" fmla="*/ 980339194 h 389"/>
              <a:gd name="T8" fmla="*/ 0 w 1995"/>
              <a:gd name="T9" fmla="*/ 980339194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5" h="389">
                <a:moveTo>
                  <a:pt x="0" y="389"/>
                </a:moveTo>
                <a:lnTo>
                  <a:pt x="336" y="0"/>
                </a:lnTo>
                <a:lnTo>
                  <a:pt x="1995" y="0"/>
                </a:lnTo>
                <a:lnTo>
                  <a:pt x="1659" y="389"/>
                </a:lnTo>
                <a:lnTo>
                  <a:pt x="0" y="389"/>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5" name="Freeform 1029"/>
          <p:cNvSpPr>
            <a:spLocks/>
          </p:cNvSpPr>
          <p:nvPr/>
        </p:nvSpPr>
        <p:spPr bwMode="auto">
          <a:xfrm>
            <a:off x="1537494" y="1558925"/>
            <a:ext cx="533400" cy="1774825"/>
          </a:xfrm>
          <a:custGeom>
            <a:avLst/>
            <a:gdLst>
              <a:gd name="T0" fmla="*/ 0 w 336"/>
              <a:gd name="T1" fmla="*/ 2147483647 h 1118"/>
              <a:gd name="T2" fmla="*/ 0 w 336"/>
              <a:gd name="T3" fmla="*/ 980341575 h 1118"/>
              <a:gd name="T4" fmla="*/ 846772500 w 336"/>
              <a:gd name="T5" fmla="*/ 0 h 1118"/>
              <a:gd name="T6" fmla="*/ 846772500 w 336"/>
              <a:gd name="T7" fmla="*/ 1837194700 h 1118"/>
              <a:gd name="T8" fmla="*/ 0 w 336"/>
              <a:gd name="T9" fmla="*/ 2147483647 h 1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1118">
                <a:moveTo>
                  <a:pt x="0" y="1118"/>
                </a:moveTo>
                <a:lnTo>
                  <a:pt x="0" y="389"/>
                </a:lnTo>
                <a:lnTo>
                  <a:pt x="336" y="0"/>
                </a:lnTo>
                <a:lnTo>
                  <a:pt x="336" y="729"/>
                </a:lnTo>
                <a:lnTo>
                  <a:pt x="0" y="1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6" name="Rectangle 1030"/>
          <p:cNvSpPr>
            <a:spLocks noChangeArrowheads="1"/>
          </p:cNvSpPr>
          <p:nvPr/>
        </p:nvSpPr>
        <p:spPr bwMode="auto">
          <a:xfrm>
            <a:off x="2070894" y="1558925"/>
            <a:ext cx="2633662" cy="1157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ctr" eaLnBrk="1" hangingPunct="1">
              <a:spcBef>
                <a:spcPct val="0"/>
              </a:spcBef>
              <a:buFontTx/>
              <a:buNone/>
            </a:pPr>
            <a:endParaRPr lang="en-US" altLang="he-IL" sz="4800" dirty="0">
              <a:latin typeface="Times New Roman" pitchFamily="18" charset="0"/>
            </a:endParaRPr>
          </a:p>
        </p:txBody>
      </p:sp>
      <p:sp>
        <p:nvSpPr>
          <p:cNvPr id="7" name="Freeform 1031"/>
          <p:cNvSpPr>
            <a:spLocks/>
          </p:cNvSpPr>
          <p:nvPr/>
        </p:nvSpPr>
        <p:spPr bwMode="auto">
          <a:xfrm>
            <a:off x="1537494" y="2716213"/>
            <a:ext cx="3167062" cy="617537"/>
          </a:xfrm>
          <a:custGeom>
            <a:avLst/>
            <a:gdLst>
              <a:gd name="T0" fmla="*/ 0 w 552"/>
              <a:gd name="T1" fmla="*/ 2147483647 h 142"/>
              <a:gd name="T2" fmla="*/ 2147483647 w 552"/>
              <a:gd name="T3" fmla="*/ 0 h 142"/>
              <a:gd name="T4" fmla="*/ 2147483647 w 552"/>
              <a:gd name="T5" fmla="*/ 0 h 142"/>
              <a:gd name="T6" fmla="*/ 0 60000 65536"/>
              <a:gd name="T7" fmla="*/ 0 60000 65536"/>
              <a:gd name="T8" fmla="*/ 0 60000 65536"/>
            </a:gdLst>
            <a:ahLst/>
            <a:cxnLst>
              <a:cxn ang="T6">
                <a:pos x="T0" y="T1"/>
              </a:cxn>
              <a:cxn ang="T7">
                <a:pos x="T2" y="T3"/>
              </a:cxn>
              <a:cxn ang="T8">
                <a:pos x="T4" y="T5"/>
              </a:cxn>
            </a:cxnLst>
            <a:rect l="0" t="0" r="r" b="b"/>
            <a:pathLst>
              <a:path w="552" h="142">
                <a:moveTo>
                  <a:pt x="0" y="142"/>
                </a:moveTo>
                <a:lnTo>
                  <a:pt x="93" y="0"/>
                </a:lnTo>
                <a:lnTo>
                  <a:pt x="552"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8" name="Freeform 1032"/>
          <p:cNvSpPr>
            <a:spLocks/>
          </p:cNvSpPr>
          <p:nvPr/>
        </p:nvSpPr>
        <p:spPr bwMode="auto">
          <a:xfrm>
            <a:off x="1537494" y="2486025"/>
            <a:ext cx="3167062" cy="612775"/>
          </a:xfrm>
          <a:custGeom>
            <a:avLst/>
            <a:gdLst>
              <a:gd name="T0" fmla="*/ 0 w 552"/>
              <a:gd name="T1" fmla="*/ 2147483647 h 141"/>
              <a:gd name="T2" fmla="*/ 2147483647 w 552"/>
              <a:gd name="T3" fmla="*/ 0 h 141"/>
              <a:gd name="T4" fmla="*/ 2147483647 w 552"/>
              <a:gd name="T5" fmla="*/ 0 h 141"/>
              <a:gd name="T6" fmla="*/ 0 60000 65536"/>
              <a:gd name="T7" fmla="*/ 0 60000 65536"/>
              <a:gd name="T8" fmla="*/ 0 60000 65536"/>
            </a:gdLst>
            <a:ahLst/>
            <a:cxnLst>
              <a:cxn ang="T6">
                <a:pos x="T0" y="T1"/>
              </a:cxn>
              <a:cxn ang="T7">
                <a:pos x="T2" y="T3"/>
              </a:cxn>
              <a:cxn ang="T8">
                <a:pos x="T4" y="T5"/>
              </a:cxn>
            </a:cxnLst>
            <a:rect l="0" t="0" r="r" b="b"/>
            <a:pathLst>
              <a:path w="552" h="141">
                <a:moveTo>
                  <a:pt x="0" y="141"/>
                </a:moveTo>
                <a:lnTo>
                  <a:pt x="93" y="0"/>
                </a:lnTo>
                <a:lnTo>
                  <a:pt x="552"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9" name="Freeform 1033"/>
          <p:cNvSpPr>
            <a:spLocks/>
          </p:cNvSpPr>
          <p:nvPr/>
        </p:nvSpPr>
        <p:spPr bwMode="auto">
          <a:xfrm>
            <a:off x="1537494" y="2255838"/>
            <a:ext cx="3167062" cy="612775"/>
          </a:xfrm>
          <a:custGeom>
            <a:avLst/>
            <a:gdLst>
              <a:gd name="T0" fmla="*/ 0 w 552"/>
              <a:gd name="T1" fmla="*/ 2147483647 h 141"/>
              <a:gd name="T2" fmla="*/ 2147483647 w 552"/>
              <a:gd name="T3" fmla="*/ 0 h 141"/>
              <a:gd name="T4" fmla="*/ 2147483647 w 552"/>
              <a:gd name="T5" fmla="*/ 0 h 141"/>
              <a:gd name="T6" fmla="*/ 0 60000 65536"/>
              <a:gd name="T7" fmla="*/ 0 60000 65536"/>
              <a:gd name="T8" fmla="*/ 0 60000 65536"/>
            </a:gdLst>
            <a:ahLst/>
            <a:cxnLst>
              <a:cxn ang="T6">
                <a:pos x="T0" y="T1"/>
              </a:cxn>
              <a:cxn ang="T7">
                <a:pos x="T2" y="T3"/>
              </a:cxn>
              <a:cxn ang="T8">
                <a:pos x="T4" y="T5"/>
              </a:cxn>
            </a:cxnLst>
            <a:rect l="0" t="0" r="r" b="b"/>
            <a:pathLst>
              <a:path w="552" h="141">
                <a:moveTo>
                  <a:pt x="0" y="141"/>
                </a:moveTo>
                <a:lnTo>
                  <a:pt x="93" y="0"/>
                </a:lnTo>
                <a:lnTo>
                  <a:pt x="552"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10" name="Freeform 1034"/>
          <p:cNvSpPr>
            <a:spLocks/>
          </p:cNvSpPr>
          <p:nvPr/>
        </p:nvSpPr>
        <p:spPr bwMode="auto">
          <a:xfrm>
            <a:off x="1537494" y="2024063"/>
            <a:ext cx="3167062" cy="614362"/>
          </a:xfrm>
          <a:custGeom>
            <a:avLst/>
            <a:gdLst>
              <a:gd name="T0" fmla="*/ 0 w 552"/>
              <a:gd name="T1" fmla="*/ 2147483647 h 141"/>
              <a:gd name="T2" fmla="*/ 2147483647 w 552"/>
              <a:gd name="T3" fmla="*/ 0 h 141"/>
              <a:gd name="T4" fmla="*/ 2147483647 w 552"/>
              <a:gd name="T5" fmla="*/ 0 h 141"/>
              <a:gd name="T6" fmla="*/ 0 60000 65536"/>
              <a:gd name="T7" fmla="*/ 0 60000 65536"/>
              <a:gd name="T8" fmla="*/ 0 60000 65536"/>
            </a:gdLst>
            <a:ahLst/>
            <a:cxnLst>
              <a:cxn ang="T6">
                <a:pos x="T0" y="T1"/>
              </a:cxn>
              <a:cxn ang="T7">
                <a:pos x="T2" y="T3"/>
              </a:cxn>
              <a:cxn ang="T8">
                <a:pos x="T4" y="T5"/>
              </a:cxn>
            </a:cxnLst>
            <a:rect l="0" t="0" r="r" b="b"/>
            <a:pathLst>
              <a:path w="552" h="141">
                <a:moveTo>
                  <a:pt x="0" y="141"/>
                </a:moveTo>
                <a:lnTo>
                  <a:pt x="93" y="0"/>
                </a:lnTo>
                <a:lnTo>
                  <a:pt x="552"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11" name="Freeform 1035"/>
          <p:cNvSpPr>
            <a:spLocks/>
          </p:cNvSpPr>
          <p:nvPr/>
        </p:nvSpPr>
        <p:spPr bwMode="auto">
          <a:xfrm>
            <a:off x="1537494" y="1793875"/>
            <a:ext cx="3167062" cy="614363"/>
          </a:xfrm>
          <a:custGeom>
            <a:avLst/>
            <a:gdLst>
              <a:gd name="T0" fmla="*/ 0 w 552"/>
              <a:gd name="T1" fmla="*/ 2147483647 h 141"/>
              <a:gd name="T2" fmla="*/ 2147483647 w 552"/>
              <a:gd name="T3" fmla="*/ 0 h 141"/>
              <a:gd name="T4" fmla="*/ 2147483647 w 552"/>
              <a:gd name="T5" fmla="*/ 0 h 141"/>
              <a:gd name="T6" fmla="*/ 0 60000 65536"/>
              <a:gd name="T7" fmla="*/ 0 60000 65536"/>
              <a:gd name="T8" fmla="*/ 0 60000 65536"/>
            </a:gdLst>
            <a:ahLst/>
            <a:cxnLst>
              <a:cxn ang="T6">
                <a:pos x="T0" y="T1"/>
              </a:cxn>
              <a:cxn ang="T7">
                <a:pos x="T2" y="T3"/>
              </a:cxn>
              <a:cxn ang="T8">
                <a:pos x="T4" y="T5"/>
              </a:cxn>
            </a:cxnLst>
            <a:rect l="0" t="0" r="r" b="b"/>
            <a:pathLst>
              <a:path w="552" h="141">
                <a:moveTo>
                  <a:pt x="0" y="141"/>
                </a:moveTo>
                <a:lnTo>
                  <a:pt x="93" y="0"/>
                </a:lnTo>
                <a:lnTo>
                  <a:pt x="552"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12" name="Freeform 1036"/>
          <p:cNvSpPr>
            <a:spLocks/>
          </p:cNvSpPr>
          <p:nvPr/>
        </p:nvSpPr>
        <p:spPr bwMode="auto">
          <a:xfrm>
            <a:off x="1537494" y="1558925"/>
            <a:ext cx="3167062" cy="617538"/>
          </a:xfrm>
          <a:custGeom>
            <a:avLst/>
            <a:gdLst>
              <a:gd name="T0" fmla="*/ 0 w 552"/>
              <a:gd name="T1" fmla="*/ 2147483647 h 142"/>
              <a:gd name="T2" fmla="*/ 2147483647 w 552"/>
              <a:gd name="T3" fmla="*/ 0 h 142"/>
              <a:gd name="T4" fmla="*/ 2147483647 w 552"/>
              <a:gd name="T5" fmla="*/ 0 h 142"/>
              <a:gd name="T6" fmla="*/ 0 60000 65536"/>
              <a:gd name="T7" fmla="*/ 0 60000 65536"/>
              <a:gd name="T8" fmla="*/ 0 60000 65536"/>
            </a:gdLst>
            <a:ahLst/>
            <a:cxnLst>
              <a:cxn ang="T6">
                <a:pos x="T0" y="T1"/>
              </a:cxn>
              <a:cxn ang="T7">
                <a:pos x="T2" y="T3"/>
              </a:cxn>
              <a:cxn ang="T8">
                <a:pos x="T4" y="T5"/>
              </a:cxn>
            </a:cxnLst>
            <a:rect l="0" t="0" r="r" b="b"/>
            <a:pathLst>
              <a:path w="552" h="142">
                <a:moveTo>
                  <a:pt x="0" y="142"/>
                </a:moveTo>
                <a:lnTo>
                  <a:pt x="93" y="0"/>
                </a:lnTo>
                <a:lnTo>
                  <a:pt x="552"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13" name="Freeform 1037"/>
          <p:cNvSpPr>
            <a:spLocks/>
          </p:cNvSpPr>
          <p:nvPr/>
        </p:nvSpPr>
        <p:spPr bwMode="auto">
          <a:xfrm>
            <a:off x="1537494" y="2716213"/>
            <a:ext cx="3167062" cy="617537"/>
          </a:xfrm>
          <a:custGeom>
            <a:avLst/>
            <a:gdLst>
              <a:gd name="T0" fmla="*/ 2147483647 w 1995"/>
              <a:gd name="T1" fmla="*/ 0 h 389"/>
              <a:gd name="T2" fmla="*/ 2147483647 w 1995"/>
              <a:gd name="T3" fmla="*/ 980339194 h 389"/>
              <a:gd name="T4" fmla="*/ 0 w 1995"/>
              <a:gd name="T5" fmla="*/ 980339194 h 389"/>
              <a:gd name="T6" fmla="*/ 846772366 w 1995"/>
              <a:gd name="T7" fmla="*/ 0 h 389"/>
              <a:gd name="T8" fmla="*/ 2147483647 w 1995"/>
              <a:gd name="T9" fmla="*/ 0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5" h="389">
                <a:moveTo>
                  <a:pt x="1995" y="0"/>
                </a:moveTo>
                <a:lnTo>
                  <a:pt x="1659" y="389"/>
                </a:lnTo>
                <a:lnTo>
                  <a:pt x="0" y="389"/>
                </a:lnTo>
                <a:lnTo>
                  <a:pt x="336" y="0"/>
                </a:lnTo>
                <a:lnTo>
                  <a:pt x="199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14" name="Freeform 1038"/>
          <p:cNvSpPr>
            <a:spLocks/>
          </p:cNvSpPr>
          <p:nvPr/>
        </p:nvSpPr>
        <p:spPr bwMode="auto">
          <a:xfrm>
            <a:off x="1537494" y="1558925"/>
            <a:ext cx="533400" cy="1774825"/>
          </a:xfrm>
          <a:custGeom>
            <a:avLst/>
            <a:gdLst>
              <a:gd name="T0" fmla="*/ 0 w 336"/>
              <a:gd name="T1" fmla="*/ 2147483647 h 1118"/>
              <a:gd name="T2" fmla="*/ 0 w 336"/>
              <a:gd name="T3" fmla="*/ 980341575 h 1118"/>
              <a:gd name="T4" fmla="*/ 846772500 w 336"/>
              <a:gd name="T5" fmla="*/ 0 h 1118"/>
              <a:gd name="T6" fmla="*/ 846772500 w 336"/>
              <a:gd name="T7" fmla="*/ 1837194700 h 1118"/>
              <a:gd name="T8" fmla="*/ 0 w 336"/>
              <a:gd name="T9" fmla="*/ 2147483647 h 1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1118">
                <a:moveTo>
                  <a:pt x="0" y="1118"/>
                </a:moveTo>
                <a:lnTo>
                  <a:pt x="0" y="389"/>
                </a:lnTo>
                <a:lnTo>
                  <a:pt x="336" y="0"/>
                </a:lnTo>
                <a:lnTo>
                  <a:pt x="336" y="729"/>
                </a:lnTo>
                <a:lnTo>
                  <a:pt x="0" y="1118"/>
                </a:lnTo>
                <a:close/>
              </a:path>
            </a:pathLst>
          </a:custGeom>
          <a:noFill/>
          <a:ln w="635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15" name="Rectangle 1039"/>
          <p:cNvSpPr>
            <a:spLocks noChangeArrowheads="1"/>
          </p:cNvSpPr>
          <p:nvPr/>
        </p:nvSpPr>
        <p:spPr bwMode="auto">
          <a:xfrm>
            <a:off x="2070894" y="1558925"/>
            <a:ext cx="2633662" cy="1157288"/>
          </a:xfrm>
          <a:prstGeom prst="rect">
            <a:avLst/>
          </a:prstGeom>
          <a:noFill/>
          <a:ln w="63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ctr" eaLnBrk="1" hangingPunct="1">
              <a:spcBef>
                <a:spcPct val="0"/>
              </a:spcBef>
              <a:buFontTx/>
              <a:buNone/>
            </a:pPr>
            <a:endParaRPr lang="en-US" altLang="he-IL" sz="4800" dirty="0">
              <a:latin typeface="Times New Roman" pitchFamily="18" charset="0"/>
            </a:endParaRPr>
          </a:p>
        </p:txBody>
      </p:sp>
      <p:sp>
        <p:nvSpPr>
          <p:cNvPr id="16" name="Freeform 1040"/>
          <p:cNvSpPr>
            <a:spLocks/>
          </p:cNvSpPr>
          <p:nvPr/>
        </p:nvSpPr>
        <p:spPr bwMode="auto">
          <a:xfrm>
            <a:off x="1697831" y="2903538"/>
            <a:ext cx="741363" cy="244475"/>
          </a:xfrm>
          <a:custGeom>
            <a:avLst/>
            <a:gdLst>
              <a:gd name="T0" fmla="*/ 839213391 w 467"/>
              <a:gd name="T1" fmla="*/ 388104063 h 154"/>
              <a:gd name="T2" fmla="*/ 1176914556 w 467"/>
              <a:gd name="T3" fmla="*/ 0 h 154"/>
              <a:gd name="T4" fmla="*/ 337701165 w 467"/>
              <a:gd name="T5" fmla="*/ 0 h 154"/>
              <a:gd name="T6" fmla="*/ 0 w 467"/>
              <a:gd name="T7" fmla="*/ 388104063 h 154"/>
              <a:gd name="T8" fmla="*/ 839213391 w 467"/>
              <a:gd name="T9" fmla="*/ 388104063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7" h="154">
                <a:moveTo>
                  <a:pt x="333" y="154"/>
                </a:moveTo>
                <a:lnTo>
                  <a:pt x="467" y="0"/>
                </a:lnTo>
                <a:lnTo>
                  <a:pt x="134" y="0"/>
                </a:lnTo>
                <a:lnTo>
                  <a:pt x="0" y="154"/>
                </a:lnTo>
                <a:lnTo>
                  <a:pt x="333" y="154"/>
                </a:lnTo>
                <a:close/>
              </a:path>
            </a:pathLst>
          </a:custGeom>
          <a:solidFill>
            <a:srgbClr val="0000BF"/>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17" name="Rectangle 1041"/>
          <p:cNvSpPr>
            <a:spLocks noChangeArrowheads="1"/>
          </p:cNvSpPr>
          <p:nvPr/>
        </p:nvSpPr>
        <p:spPr bwMode="auto">
          <a:xfrm>
            <a:off x="2053431" y="2778125"/>
            <a:ext cx="1016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b="1" dirty="0">
                <a:solidFill>
                  <a:srgbClr val="000000"/>
                </a:solidFill>
                <a:latin typeface="Book Antiqua" pitchFamily="18" charset="0"/>
                <a:cs typeface="Times New Roman" pitchFamily="18" charset="0"/>
              </a:rPr>
              <a:t>95</a:t>
            </a:r>
            <a:endParaRPr lang="en-US" altLang="he-IL" sz="2400" dirty="0">
              <a:latin typeface="Times New Roman" pitchFamily="18" charset="0"/>
              <a:cs typeface="Times New Roman" pitchFamily="18" charset="0"/>
            </a:endParaRPr>
          </a:p>
        </p:txBody>
      </p:sp>
      <p:sp>
        <p:nvSpPr>
          <p:cNvPr id="18" name="Freeform 1042"/>
          <p:cNvSpPr>
            <a:spLocks/>
          </p:cNvSpPr>
          <p:nvPr/>
        </p:nvSpPr>
        <p:spPr bwMode="auto">
          <a:xfrm>
            <a:off x="2713831" y="2703513"/>
            <a:ext cx="252413" cy="444500"/>
          </a:xfrm>
          <a:custGeom>
            <a:avLst/>
            <a:gdLst>
              <a:gd name="T0" fmla="*/ 63004825 w 159"/>
              <a:gd name="T1" fmla="*/ 705643750 h 280"/>
              <a:gd name="T2" fmla="*/ 0 w 159"/>
              <a:gd name="T3" fmla="*/ 289818763 h 280"/>
              <a:gd name="T4" fmla="*/ 254537079 w 159"/>
              <a:gd name="T5" fmla="*/ 0 h 280"/>
              <a:gd name="T6" fmla="*/ 400706431 w 159"/>
              <a:gd name="T7" fmla="*/ 317539688 h 280"/>
              <a:gd name="T8" fmla="*/ 63004825 w 159"/>
              <a:gd name="T9" fmla="*/ 705643750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80">
                <a:moveTo>
                  <a:pt x="25" y="280"/>
                </a:moveTo>
                <a:lnTo>
                  <a:pt x="0" y="115"/>
                </a:lnTo>
                <a:lnTo>
                  <a:pt x="101" y="0"/>
                </a:lnTo>
                <a:lnTo>
                  <a:pt x="159" y="126"/>
                </a:lnTo>
                <a:lnTo>
                  <a:pt x="25" y="280"/>
                </a:lnTo>
                <a:close/>
              </a:path>
            </a:pathLst>
          </a:custGeom>
          <a:solidFill>
            <a:srgbClr val="000080"/>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19" name="Freeform 1043"/>
          <p:cNvSpPr>
            <a:spLocks/>
          </p:cNvSpPr>
          <p:nvPr/>
        </p:nvSpPr>
        <p:spPr bwMode="auto">
          <a:xfrm>
            <a:off x="2226469" y="2886075"/>
            <a:ext cx="527050" cy="261938"/>
          </a:xfrm>
          <a:custGeom>
            <a:avLst/>
            <a:gdLst>
              <a:gd name="T0" fmla="*/ 0 w 332"/>
              <a:gd name="T1" fmla="*/ 415827369 h 165"/>
              <a:gd name="T2" fmla="*/ 146169063 w 332"/>
              <a:gd name="T3" fmla="*/ 0 h 165"/>
              <a:gd name="T4" fmla="*/ 773688763 w 332"/>
              <a:gd name="T5" fmla="*/ 0 h 165"/>
              <a:gd name="T6" fmla="*/ 836691875 w 332"/>
              <a:gd name="T7" fmla="*/ 415827369 h 165"/>
              <a:gd name="T8" fmla="*/ 0 w 332"/>
              <a:gd name="T9" fmla="*/ 415827369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165">
                <a:moveTo>
                  <a:pt x="0" y="165"/>
                </a:moveTo>
                <a:lnTo>
                  <a:pt x="58" y="0"/>
                </a:lnTo>
                <a:lnTo>
                  <a:pt x="307" y="0"/>
                </a:lnTo>
                <a:lnTo>
                  <a:pt x="332" y="165"/>
                </a:lnTo>
                <a:lnTo>
                  <a:pt x="0" y="165"/>
                </a:lnTo>
                <a:close/>
              </a:path>
            </a:pathLst>
          </a:custGeom>
          <a:solidFill>
            <a:srgbClr val="0000FF"/>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20" name="Freeform 1044"/>
          <p:cNvSpPr>
            <a:spLocks/>
          </p:cNvSpPr>
          <p:nvPr/>
        </p:nvSpPr>
        <p:spPr bwMode="auto">
          <a:xfrm>
            <a:off x="2318544" y="2703513"/>
            <a:ext cx="555625" cy="182562"/>
          </a:xfrm>
          <a:custGeom>
            <a:avLst/>
            <a:gdLst>
              <a:gd name="T0" fmla="*/ 627519700 w 350"/>
              <a:gd name="T1" fmla="*/ 289816381 h 115"/>
              <a:gd name="T2" fmla="*/ 882054688 w 350"/>
              <a:gd name="T3" fmla="*/ 0 h 115"/>
              <a:gd name="T4" fmla="*/ 254536575 w 350"/>
              <a:gd name="T5" fmla="*/ 0 h 115"/>
              <a:gd name="T6" fmla="*/ 0 w 350"/>
              <a:gd name="T7" fmla="*/ 289816381 h 115"/>
              <a:gd name="T8" fmla="*/ 627519700 w 350"/>
              <a:gd name="T9" fmla="*/ 289816381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15">
                <a:moveTo>
                  <a:pt x="249" y="115"/>
                </a:moveTo>
                <a:lnTo>
                  <a:pt x="350" y="0"/>
                </a:lnTo>
                <a:lnTo>
                  <a:pt x="101" y="0"/>
                </a:lnTo>
                <a:lnTo>
                  <a:pt x="0" y="115"/>
                </a:lnTo>
                <a:lnTo>
                  <a:pt x="249" y="115"/>
                </a:lnTo>
                <a:close/>
              </a:path>
            </a:pathLst>
          </a:custGeom>
          <a:solidFill>
            <a:srgbClr val="0000BF"/>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21" name="Rectangle 1045"/>
          <p:cNvSpPr>
            <a:spLocks noChangeArrowheads="1"/>
          </p:cNvSpPr>
          <p:nvPr/>
        </p:nvSpPr>
        <p:spPr bwMode="auto">
          <a:xfrm>
            <a:off x="2524919" y="2576513"/>
            <a:ext cx="101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b="1" dirty="0">
                <a:solidFill>
                  <a:srgbClr val="000000"/>
                </a:solidFill>
                <a:latin typeface="Book Antiqua" pitchFamily="18" charset="0"/>
                <a:cs typeface="Times New Roman" pitchFamily="18" charset="0"/>
              </a:rPr>
              <a:t>96</a:t>
            </a:r>
            <a:endParaRPr lang="en-US" altLang="he-IL" sz="2400" dirty="0">
              <a:latin typeface="Times New Roman" pitchFamily="18" charset="0"/>
              <a:cs typeface="Times New Roman" pitchFamily="18" charset="0"/>
            </a:endParaRPr>
          </a:p>
        </p:txBody>
      </p:sp>
      <p:sp>
        <p:nvSpPr>
          <p:cNvPr id="22" name="Freeform 1046"/>
          <p:cNvSpPr>
            <a:spLocks/>
          </p:cNvSpPr>
          <p:nvPr/>
        </p:nvSpPr>
        <p:spPr bwMode="auto">
          <a:xfrm>
            <a:off x="3201194" y="2498725"/>
            <a:ext cx="287337" cy="649288"/>
          </a:xfrm>
          <a:custGeom>
            <a:avLst/>
            <a:gdLst>
              <a:gd name="T0" fmla="*/ 118446344 w 181"/>
              <a:gd name="T1" fmla="*/ 1030745494 h 409"/>
              <a:gd name="T2" fmla="*/ 0 w 181"/>
              <a:gd name="T3" fmla="*/ 201612655 h 409"/>
              <a:gd name="T4" fmla="*/ 163809077 w 181"/>
              <a:gd name="T5" fmla="*/ 0 h 409"/>
              <a:gd name="T6" fmla="*/ 456146694 w 181"/>
              <a:gd name="T7" fmla="*/ 642641132 h 409"/>
              <a:gd name="T8" fmla="*/ 118446344 w 181"/>
              <a:gd name="T9" fmla="*/ 1030745494 h 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409">
                <a:moveTo>
                  <a:pt x="47" y="409"/>
                </a:moveTo>
                <a:lnTo>
                  <a:pt x="0" y="80"/>
                </a:lnTo>
                <a:lnTo>
                  <a:pt x="65" y="0"/>
                </a:lnTo>
                <a:lnTo>
                  <a:pt x="181" y="255"/>
                </a:lnTo>
                <a:lnTo>
                  <a:pt x="47" y="409"/>
                </a:lnTo>
                <a:close/>
              </a:path>
            </a:pathLst>
          </a:custGeom>
          <a:solidFill>
            <a:srgbClr val="000080"/>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23" name="Freeform 1047"/>
          <p:cNvSpPr>
            <a:spLocks/>
          </p:cNvSpPr>
          <p:nvPr/>
        </p:nvSpPr>
        <p:spPr bwMode="auto">
          <a:xfrm>
            <a:off x="2753519" y="2625725"/>
            <a:ext cx="522287" cy="522288"/>
          </a:xfrm>
          <a:custGeom>
            <a:avLst/>
            <a:gdLst>
              <a:gd name="T0" fmla="*/ 0 w 329"/>
              <a:gd name="T1" fmla="*/ 829132994 h 329"/>
              <a:gd name="T2" fmla="*/ 292337845 w 329"/>
              <a:gd name="T3" fmla="*/ 0 h 329"/>
              <a:gd name="T4" fmla="*/ 710683382 w 329"/>
              <a:gd name="T5" fmla="*/ 0 h 329"/>
              <a:gd name="T6" fmla="*/ 829129819 w 329"/>
              <a:gd name="T7" fmla="*/ 829132994 h 329"/>
              <a:gd name="T8" fmla="*/ 0 w 329"/>
              <a:gd name="T9" fmla="*/ 829132994 h 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 h="329">
                <a:moveTo>
                  <a:pt x="0" y="329"/>
                </a:moveTo>
                <a:lnTo>
                  <a:pt x="116" y="0"/>
                </a:lnTo>
                <a:lnTo>
                  <a:pt x="282" y="0"/>
                </a:lnTo>
                <a:lnTo>
                  <a:pt x="329" y="329"/>
                </a:lnTo>
                <a:lnTo>
                  <a:pt x="0" y="329"/>
                </a:lnTo>
                <a:close/>
              </a:path>
            </a:pathLst>
          </a:custGeom>
          <a:solidFill>
            <a:srgbClr val="0000FF"/>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24" name="Freeform 1048"/>
          <p:cNvSpPr>
            <a:spLocks/>
          </p:cNvSpPr>
          <p:nvPr/>
        </p:nvSpPr>
        <p:spPr bwMode="auto">
          <a:xfrm>
            <a:off x="2937669" y="2498725"/>
            <a:ext cx="366712" cy="127000"/>
          </a:xfrm>
          <a:custGeom>
            <a:avLst/>
            <a:gdLst>
              <a:gd name="T0" fmla="*/ 418345367 w 231"/>
              <a:gd name="T1" fmla="*/ 201612500 h 80"/>
              <a:gd name="T2" fmla="*/ 582154506 w 231"/>
              <a:gd name="T3" fmla="*/ 0 h 80"/>
              <a:gd name="T4" fmla="*/ 163809139 w 231"/>
              <a:gd name="T5" fmla="*/ 0 h 80"/>
              <a:gd name="T6" fmla="*/ 0 w 231"/>
              <a:gd name="T7" fmla="*/ 201612500 h 80"/>
              <a:gd name="T8" fmla="*/ 418345367 w 231"/>
              <a:gd name="T9" fmla="*/ 20161250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80">
                <a:moveTo>
                  <a:pt x="166" y="80"/>
                </a:moveTo>
                <a:lnTo>
                  <a:pt x="231" y="0"/>
                </a:lnTo>
                <a:lnTo>
                  <a:pt x="65" y="0"/>
                </a:lnTo>
                <a:lnTo>
                  <a:pt x="0" y="80"/>
                </a:lnTo>
                <a:lnTo>
                  <a:pt x="166" y="80"/>
                </a:lnTo>
                <a:close/>
              </a:path>
            </a:pathLst>
          </a:custGeom>
          <a:solidFill>
            <a:srgbClr val="0000BF"/>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25" name="Rectangle 1049"/>
          <p:cNvSpPr>
            <a:spLocks noChangeArrowheads="1"/>
          </p:cNvSpPr>
          <p:nvPr/>
        </p:nvSpPr>
        <p:spPr bwMode="auto">
          <a:xfrm>
            <a:off x="3069431" y="2359025"/>
            <a:ext cx="1016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b="1" dirty="0">
                <a:solidFill>
                  <a:srgbClr val="000000"/>
                </a:solidFill>
                <a:latin typeface="Book Antiqua" pitchFamily="18" charset="0"/>
                <a:cs typeface="Times New Roman" pitchFamily="18" charset="0"/>
              </a:rPr>
              <a:t>97</a:t>
            </a:r>
            <a:endParaRPr lang="en-US" altLang="he-IL" sz="2400" dirty="0">
              <a:latin typeface="Times New Roman" pitchFamily="18" charset="0"/>
              <a:cs typeface="Times New Roman" pitchFamily="18" charset="0"/>
            </a:endParaRPr>
          </a:p>
        </p:txBody>
      </p:sp>
      <p:sp>
        <p:nvSpPr>
          <p:cNvPr id="26" name="Freeform 1050"/>
          <p:cNvSpPr>
            <a:spLocks/>
          </p:cNvSpPr>
          <p:nvPr/>
        </p:nvSpPr>
        <p:spPr bwMode="auto">
          <a:xfrm>
            <a:off x="3683794" y="2298700"/>
            <a:ext cx="333375" cy="849313"/>
          </a:xfrm>
          <a:custGeom>
            <a:avLst/>
            <a:gdLst>
              <a:gd name="T0" fmla="*/ 191531875 w 210"/>
              <a:gd name="T1" fmla="*/ 1348285181 h 535"/>
              <a:gd name="T2" fmla="*/ 0 w 210"/>
              <a:gd name="T3" fmla="*/ 95765994 h 535"/>
              <a:gd name="T4" fmla="*/ 90725625 w 210"/>
              <a:gd name="T5" fmla="*/ 0 h 535"/>
              <a:gd name="T6" fmla="*/ 529232813 w 210"/>
              <a:gd name="T7" fmla="*/ 960180890 h 535"/>
              <a:gd name="T8" fmla="*/ 191531875 w 210"/>
              <a:gd name="T9" fmla="*/ 1348285181 h 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535">
                <a:moveTo>
                  <a:pt x="76" y="535"/>
                </a:moveTo>
                <a:lnTo>
                  <a:pt x="0" y="38"/>
                </a:lnTo>
                <a:lnTo>
                  <a:pt x="36" y="0"/>
                </a:lnTo>
                <a:lnTo>
                  <a:pt x="210" y="381"/>
                </a:lnTo>
                <a:lnTo>
                  <a:pt x="76" y="535"/>
                </a:lnTo>
                <a:close/>
              </a:path>
            </a:pathLst>
          </a:custGeom>
          <a:solidFill>
            <a:srgbClr val="000080"/>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27" name="Freeform 1051"/>
          <p:cNvSpPr>
            <a:spLocks/>
          </p:cNvSpPr>
          <p:nvPr/>
        </p:nvSpPr>
        <p:spPr bwMode="auto">
          <a:xfrm>
            <a:off x="3275806" y="2359025"/>
            <a:ext cx="528638" cy="788988"/>
          </a:xfrm>
          <a:custGeom>
            <a:avLst/>
            <a:gdLst>
              <a:gd name="T0" fmla="*/ 0 w 333"/>
              <a:gd name="T1" fmla="*/ 1252519244 h 497"/>
              <a:gd name="T2" fmla="*/ 446068872 w 333"/>
              <a:gd name="T3" fmla="*/ 0 h 497"/>
              <a:gd name="T4" fmla="*/ 647681563 w 333"/>
              <a:gd name="T5" fmla="*/ 0 h 497"/>
              <a:gd name="T6" fmla="*/ 839213619 w 333"/>
              <a:gd name="T7" fmla="*/ 1252519244 h 497"/>
              <a:gd name="T8" fmla="*/ 0 w 333"/>
              <a:gd name="T9" fmla="*/ 1252519244 h 4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 h="497">
                <a:moveTo>
                  <a:pt x="0" y="497"/>
                </a:moveTo>
                <a:lnTo>
                  <a:pt x="177" y="0"/>
                </a:lnTo>
                <a:lnTo>
                  <a:pt x="257" y="0"/>
                </a:lnTo>
                <a:lnTo>
                  <a:pt x="333" y="497"/>
                </a:lnTo>
                <a:lnTo>
                  <a:pt x="0" y="497"/>
                </a:lnTo>
                <a:close/>
              </a:path>
            </a:pathLst>
          </a:custGeom>
          <a:solidFill>
            <a:srgbClr val="0000FF"/>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28" name="Freeform 1052"/>
          <p:cNvSpPr>
            <a:spLocks/>
          </p:cNvSpPr>
          <p:nvPr/>
        </p:nvSpPr>
        <p:spPr bwMode="auto">
          <a:xfrm>
            <a:off x="3556794" y="2298700"/>
            <a:ext cx="184150" cy="60325"/>
          </a:xfrm>
          <a:custGeom>
            <a:avLst/>
            <a:gdLst>
              <a:gd name="T0" fmla="*/ 201612500 w 116"/>
              <a:gd name="T1" fmla="*/ 95765938 h 38"/>
              <a:gd name="T2" fmla="*/ 292338125 w 116"/>
              <a:gd name="T3" fmla="*/ 0 h 38"/>
              <a:gd name="T4" fmla="*/ 83165950 w 116"/>
              <a:gd name="T5" fmla="*/ 0 h 38"/>
              <a:gd name="T6" fmla="*/ 0 w 116"/>
              <a:gd name="T7" fmla="*/ 95765938 h 38"/>
              <a:gd name="T8" fmla="*/ 201612500 w 116"/>
              <a:gd name="T9" fmla="*/ 9576593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38">
                <a:moveTo>
                  <a:pt x="80" y="38"/>
                </a:moveTo>
                <a:lnTo>
                  <a:pt x="116" y="0"/>
                </a:lnTo>
                <a:lnTo>
                  <a:pt x="33" y="0"/>
                </a:lnTo>
                <a:lnTo>
                  <a:pt x="0" y="38"/>
                </a:lnTo>
                <a:lnTo>
                  <a:pt x="80" y="38"/>
                </a:lnTo>
                <a:close/>
              </a:path>
            </a:pathLst>
          </a:custGeom>
          <a:solidFill>
            <a:srgbClr val="0000BF"/>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29" name="Rectangle 1053"/>
          <p:cNvSpPr>
            <a:spLocks noChangeArrowheads="1"/>
          </p:cNvSpPr>
          <p:nvPr/>
        </p:nvSpPr>
        <p:spPr bwMode="auto">
          <a:xfrm>
            <a:off x="3586956" y="2163763"/>
            <a:ext cx="101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b="1" dirty="0">
                <a:solidFill>
                  <a:srgbClr val="000000"/>
                </a:solidFill>
                <a:latin typeface="Book Antiqua" pitchFamily="18" charset="0"/>
                <a:cs typeface="Times New Roman" pitchFamily="18" charset="0"/>
              </a:rPr>
              <a:t>98</a:t>
            </a:r>
            <a:endParaRPr lang="en-US" altLang="he-IL" sz="2400" dirty="0">
              <a:latin typeface="Times New Roman" pitchFamily="18" charset="0"/>
              <a:cs typeface="Times New Roman" pitchFamily="18" charset="0"/>
            </a:endParaRPr>
          </a:p>
        </p:txBody>
      </p:sp>
      <p:sp>
        <p:nvSpPr>
          <p:cNvPr id="30" name="Freeform 1054"/>
          <p:cNvSpPr>
            <a:spLocks/>
          </p:cNvSpPr>
          <p:nvPr/>
        </p:nvSpPr>
        <p:spPr bwMode="auto">
          <a:xfrm>
            <a:off x="4171156" y="2098675"/>
            <a:ext cx="373063" cy="1049338"/>
          </a:xfrm>
          <a:custGeom>
            <a:avLst/>
            <a:gdLst>
              <a:gd name="T0" fmla="*/ 254536916 w 235"/>
              <a:gd name="T1" fmla="*/ 1665824869 h 661"/>
              <a:gd name="T2" fmla="*/ 0 w 235"/>
              <a:gd name="T3" fmla="*/ 0 h 661"/>
              <a:gd name="T4" fmla="*/ 0 w 235"/>
              <a:gd name="T5" fmla="*/ 0 h 661"/>
              <a:gd name="T6" fmla="*/ 592238306 w 235"/>
              <a:gd name="T7" fmla="*/ 1277720621 h 661"/>
              <a:gd name="T8" fmla="*/ 254536916 w 235"/>
              <a:gd name="T9" fmla="*/ 1665824869 h 6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 h="661">
                <a:moveTo>
                  <a:pt x="101" y="661"/>
                </a:moveTo>
                <a:lnTo>
                  <a:pt x="0" y="0"/>
                </a:lnTo>
                <a:lnTo>
                  <a:pt x="235" y="507"/>
                </a:lnTo>
                <a:lnTo>
                  <a:pt x="101" y="661"/>
                </a:lnTo>
                <a:close/>
              </a:path>
            </a:pathLst>
          </a:custGeom>
          <a:solidFill>
            <a:srgbClr val="000080"/>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31" name="Freeform 1055"/>
          <p:cNvSpPr>
            <a:spLocks/>
          </p:cNvSpPr>
          <p:nvPr/>
        </p:nvSpPr>
        <p:spPr bwMode="auto">
          <a:xfrm>
            <a:off x="3804444" y="2098675"/>
            <a:ext cx="527050" cy="1049338"/>
          </a:xfrm>
          <a:custGeom>
            <a:avLst/>
            <a:gdLst>
              <a:gd name="T0" fmla="*/ 0 w 332"/>
              <a:gd name="T1" fmla="*/ 1665824869 h 661"/>
              <a:gd name="T2" fmla="*/ 582156888 w 332"/>
              <a:gd name="T3" fmla="*/ 0 h 661"/>
              <a:gd name="T4" fmla="*/ 582156888 w 332"/>
              <a:gd name="T5" fmla="*/ 0 h 661"/>
              <a:gd name="T6" fmla="*/ 836691875 w 332"/>
              <a:gd name="T7" fmla="*/ 1665824869 h 661"/>
              <a:gd name="T8" fmla="*/ 0 w 332"/>
              <a:gd name="T9" fmla="*/ 1665824869 h 6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661">
                <a:moveTo>
                  <a:pt x="0" y="661"/>
                </a:moveTo>
                <a:lnTo>
                  <a:pt x="231" y="0"/>
                </a:lnTo>
                <a:lnTo>
                  <a:pt x="332" y="661"/>
                </a:lnTo>
                <a:lnTo>
                  <a:pt x="0" y="661"/>
                </a:lnTo>
                <a:close/>
              </a:path>
            </a:pathLst>
          </a:custGeom>
          <a:solidFill>
            <a:srgbClr val="0000FF"/>
          </a:solidFill>
          <a:ln w="6350">
            <a:solidFill>
              <a:srgbClr val="000000"/>
            </a:solidFill>
            <a:prstDash val="solid"/>
            <a:round/>
            <a:headEnd/>
            <a:tailEnd/>
          </a:ln>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32" name="Rectangle 1056"/>
          <p:cNvSpPr>
            <a:spLocks noChangeArrowheads="1"/>
          </p:cNvSpPr>
          <p:nvPr/>
        </p:nvSpPr>
        <p:spPr bwMode="auto">
          <a:xfrm>
            <a:off x="4102894" y="1958975"/>
            <a:ext cx="1016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b="1" dirty="0">
                <a:solidFill>
                  <a:srgbClr val="000000"/>
                </a:solidFill>
                <a:latin typeface="Book Antiqua" pitchFamily="18" charset="0"/>
                <a:cs typeface="Times New Roman" pitchFamily="18" charset="0"/>
              </a:rPr>
              <a:t>99</a:t>
            </a:r>
            <a:endParaRPr lang="en-US" altLang="he-IL" sz="2400" dirty="0">
              <a:latin typeface="Times New Roman" pitchFamily="18" charset="0"/>
              <a:cs typeface="Times New Roman" pitchFamily="18" charset="0"/>
            </a:endParaRPr>
          </a:p>
        </p:txBody>
      </p:sp>
      <p:sp>
        <p:nvSpPr>
          <p:cNvPr id="33" name="Line 1057"/>
          <p:cNvSpPr>
            <a:spLocks noChangeShapeType="1"/>
          </p:cNvSpPr>
          <p:nvPr/>
        </p:nvSpPr>
        <p:spPr bwMode="auto">
          <a:xfrm flipV="1">
            <a:off x="1537494" y="2176463"/>
            <a:ext cx="1587" cy="1157287"/>
          </a:xfrm>
          <a:prstGeom prst="line">
            <a:avLst/>
          </a:prstGeom>
          <a:noFill/>
          <a:ln w="11113">
            <a:solidFill>
              <a:srgbClr val="0000FF"/>
            </a:solidFill>
            <a:round/>
            <a:headEnd/>
            <a:tailEnd/>
          </a:ln>
          <a:extLst>
            <a:ext uri="{909E8E84-426E-40DD-AFC4-6F175D3DCCD1}">
              <a14:hiddenFill xmlns:a14="http://schemas.microsoft.com/office/drawing/2010/main">
                <a:no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34" name="Rectangle 1058"/>
          <p:cNvSpPr>
            <a:spLocks noChangeArrowheads="1"/>
          </p:cNvSpPr>
          <p:nvPr/>
        </p:nvSpPr>
        <p:spPr bwMode="auto">
          <a:xfrm>
            <a:off x="1331119" y="3278188"/>
            <a:ext cx="1333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b="1" dirty="0">
                <a:solidFill>
                  <a:srgbClr val="000000"/>
                </a:solidFill>
                <a:latin typeface="Bookman Old Style" pitchFamily="18" charset="0"/>
                <a:cs typeface="Times New Roman" pitchFamily="18" charset="0"/>
              </a:rPr>
              <a:t>95</a:t>
            </a:r>
            <a:endParaRPr lang="en-US" altLang="he-IL" sz="2400" dirty="0">
              <a:latin typeface="Times New Roman" pitchFamily="18" charset="0"/>
              <a:cs typeface="Times New Roman" pitchFamily="18" charset="0"/>
            </a:endParaRPr>
          </a:p>
        </p:txBody>
      </p:sp>
      <p:sp>
        <p:nvSpPr>
          <p:cNvPr id="35" name="Rectangle 1059"/>
          <p:cNvSpPr>
            <a:spLocks noChangeArrowheads="1"/>
          </p:cNvSpPr>
          <p:nvPr/>
        </p:nvSpPr>
        <p:spPr bwMode="auto">
          <a:xfrm>
            <a:off x="1331119" y="3043238"/>
            <a:ext cx="1333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b="1" dirty="0">
                <a:solidFill>
                  <a:srgbClr val="000000"/>
                </a:solidFill>
                <a:latin typeface="Bookman Old Style" pitchFamily="18" charset="0"/>
                <a:cs typeface="Times New Roman" pitchFamily="18" charset="0"/>
              </a:rPr>
              <a:t>96</a:t>
            </a:r>
            <a:endParaRPr lang="en-US" altLang="he-IL" sz="2400" dirty="0">
              <a:latin typeface="Times New Roman" pitchFamily="18" charset="0"/>
              <a:cs typeface="Times New Roman" pitchFamily="18" charset="0"/>
            </a:endParaRPr>
          </a:p>
        </p:txBody>
      </p:sp>
      <p:sp>
        <p:nvSpPr>
          <p:cNvPr id="36" name="Rectangle 1060"/>
          <p:cNvSpPr>
            <a:spLocks noChangeArrowheads="1"/>
          </p:cNvSpPr>
          <p:nvPr/>
        </p:nvSpPr>
        <p:spPr bwMode="auto">
          <a:xfrm>
            <a:off x="1331119" y="2811463"/>
            <a:ext cx="1333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b="1" dirty="0">
                <a:solidFill>
                  <a:srgbClr val="000000"/>
                </a:solidFill>
                <a:latin typeface="Bookman Old Style" pitchFamily="18" charset="0"/>
                <a:cs typeface="Times New Roman" pitchFamily="18" charset="0"/>
              </a:rPr>
              <a:t>97</a:t>
            </a:r>
            <a:endParaRPr lang="en-US" altLang="he-IL" sz="2400" dirty="0">
              <a:latin typeface="Times New Roman" pitchFamily="18" charset="0"/>
              <a:cs typeface="Times New Roman" pitchFamily="18" charset="0"/>
            </a:endParaRPr>
          </a:p>
        </p:txBody>
      </p:sp>
      <p:sp>
        <p:nvSpPr>
          <p:cNvPr id="37" name="Rectangle 1061"/>
          <p:cNvSpPr>
            <a:spLocks noChangeArrowheads="1"/>
          </p:cNvSpPr>
          <p:nvPr/>
        </p:nvSpPr>
        <p:spPr bwMode="auto">
          <a:xfrm>
            <a:off x="1331119" y="2581275"/>
            <a:ext cx="1333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b="1" dirty="0">
                <a:solidFill>
                  <a:srgbClr val="000000"/>
                </a:solidFill>
                <a:latin typeface="Bookman Old Style" pitchFamily="18" charset="0"/>
                <a:cs typeface="Times New Roman" pitchFamily="18" charset="0"/>
              </a:rPr>
              <a:t>98</a:t>
            </a:r>
            <a:endParaRPr lang="en-US" altLang="he-IL" sz="2400" dirty="0">
              <a:latin typeface="Times New Roman" pitchFamily="18" charset="0"/>
              <a:cs typeface="Times New Roman" pitchFamily="18" charset="0"/>
            </a:endParaRPr>
          </a:p>
        </p:txBody>
      </p:sp>
      <p:sp>
        <p:nvSpPr>
          <p:cNvPr id="38" name="Rectangle 1062"/>
          <p:cNvSpPr>
            <a:spLocks noChangeArrowheads="1"/>
          </p:cNvSpPr>
          <p:nvPr/>
        </p:nvSpPr>
        <p:spPr bwMode="auto">
          <a:xfrm>
            <a:off x="1331119" y="2351088"/>
            <a:ext cx="1333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b="1" dirty="0">
                <a:solidFill>
                  <a:srgbClr val="000000"/>
                </a:solidFill>
                <a:latin typeface="Bookman Old Style" pitchFamily="18" charset="0"/>
                <a:cs typeface="Times New Roman" pitchFamily="18" charset="0"/>
              </a:rPr>
              <a:t>99</a:t>
            </a:r>
            <a:endParaRPr lang="en-US" altLang="he-IL" sz="2400" dirty="0">
              <a:latin typeface="Times New Roman" pitchFamily="18" charset="0"/>
              <a:cs typeface="Times New Roman" pitchFamily="18" charset="0"/>
            </a:endParaRPr>
          </a:p>
        </p:txBody>
      </p:sp>
      <p:sp>
        <p:nvSpPr>
          <p:cNvPr id="39" name="Rectangle 1063"/>
          <p:cNvSpPr>
            <a:spLocks noChangeArrowheads="1"/>
          </p:cNvSpPr>
          <p:nvPr/>
        </p:nvSpPr>
        <p:spPr bwMode="auto">
          <a:xfrm>
            <a:off x="1239044" y="2120900"/>
            <a:ext cx="2000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b="1" dirty="0">
                <a:solidFill>
                  <a:srgbClr val="000000"/>
                </a:solidFill>
                <a:latin typeface="Bookman Old Style" pitchFamily="18" charset="0"/>
                <a:cs typeface="Times New Roman" pitchFamily="18" charset="0"/>
              </a:rPr>
              <a:t>100</a:t>
            </a:r>
            <a:endParaRPr lang="en-US" altLang="he-IL" sz="2400" dirty="0">
              <a:latin typeface="Times New Roman" pitchFamily="18" charset="0"/>
              <a:cs typeface="Times New Roman" pitchFamily="18" charset="0"/>
            </a:endParaRPr>
          </a:p>
        </p:txBody>
      </p:sp>
      <p:sp>
        <p:nvSpPr>
          <p:cNvPr id="40" name="Rectangle 1064"/>
          <p:cNvSpPr>
            <a:spLocks noChangeArrowheads="1"/>
          </p:cNvSpPr>
          <p:nvPr/>
        </p:nvSpPr>
        <p:spPr bwMode="auto">
          <a:xfrm rot="16200000">
            <a:off x="950912" y="2602707"/>
            <a:ext cx="857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800" dirty="0">
                <a:solidFill>
                  <a:srgbClr val="000000"/>
                </a:solidFill>
                <a:latin typeface="Book Antiqua" pitchFamily="18" charset="0"/>
                <a:cs typeface="Times New Roman" pitchFamily="18" charset="0"/>
              </a:rPr>
              <a:t>%</a:t>
            </a:r>
            <a:endParaRPr lang="en-US" altLang="he-IL" sz="2400" dirty="0">
              <a:latin typeface="Times New Roman" pitchFamily="18" charset="0"/>
              <a:cs typeface="Times New Roman" pitchFamily="18" charset="0"/>
            </a:endParaRPr>
          </a:p>
        </p:txBody>
      </p:sp>
      <p:sp>
        <p:nvSpPr>
          <p:cNvPr id="41" name="Line 1065"/>
          <p:cNvSpPr>
            <a:spLocks noChangeShapeType="1"/>
          </p:cNvSpPr>
          <p:nvPr/>
        </p:nvSpPr>
        <p:spPr bwMode="auto">
          <a:xfrm>
            <a:off x="1537494" y="3333750"/>
            <a:ext cx="2633662" cy="1588"/>
          </a:xfrm>
          <a:prstGeom prst="line">
            <a:avLst/>
          </a:prstGeom>
          <a:noFill/>
          <a:ln w="11113">
            <a:solidFill>
              <a:srgbClr val="0000FF"/>
            </a:solidFill>
            <a:round/>
            <a:headEnd/>
            <a:tailEnd/>
          </a:ln>
          <a:extLst>
            <a:ext uri="{909E8E84-426E-40DD-AFC4-6F175D3DCCD1}">
              <a14:hiddenFill xmlns:a14="http://schemas.microsoft.com/office/drawing/2010/main">
                <a:no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42" name="Rectangle 1066"/>
          <p:cNvSpPr>
            <a:spLocks noChangeArrowheads="1"/>
          </p:cNvSpPr>
          <p:nvPr/>
        </p:nvSpPr>
        <p:spPr bwMode="auto">
          <a:xfrm>
            <a:off x="2277269" y="3373438"/>
            <a:ext cx="82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900" b="1" dirty="0">
                <a:solidFill>
                  <a:srgbClr val="000000"/>
                </a:solidFill>
                <a:latin typeface="Bookman Old Style" pitchFamily="18" charset="0"/>
                <a:cs typeface="Times New Roman" pitchFamily="18" charset="0"/>
              </a:rPr>
              <a:t>A</a:t>
            </a:r>
            <a:endParaRPr lang="en-US" altLang="he-IL" sz="2400" dirty="0">
              <a:latin typeface="Times New Roman" pitchFamily="18" charset="0"/>
              <a:cs typeface="Times New Roman" pitchFamily="18" charset="0"/>
            </a:endParaRPr>
          </a:p>
        </p:txBody>
      </p:sp>
      <p:sp>
        <p:nvSpPr>
          <p:cNvPr id="43" name="Rectangle 1067"/>
          <p:cNvSpPr>
            <a:spLocks noChangeArrowheads="1"/>
          </p:cNvSpPr>
          <p:nvPr/>
        </p:nvSpPr>
        <p:spPr bwMode="auto">
          <a:xfrm>
            <a:off x="2799556" y="3373438"/>
            <a:ext cx="82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900" b="1" dirty="0">
                <a:solidFill>
                  <a:srgbClr val="000000"/>
                </a:solidFill>
                <a:latin typeface="Bookman Old Style" pitchFamily="18" charset="0"/>
                <a:cs typeface="Times New Roman" pitchFamily="18" charset="0"/>
              </a:rPr>
              <a:t>B</a:t>
            </a:r>
            <a:endParaRPr lang="en-US" altLang="he-IL" sz="2400" dirty="0">
              <a:latin typeface="Times New Roman" pitchFamily="18" charset="0"/>
              <a:cs typeface="Times New Roman" pitchFamily="18" charset="0"/>
            </a:endParaRPr>
          </a:p>
        </p:txBody>
      </p:sp>
      <p:sp>
        <p:nvSpPr>
          <p:cNvPr id="44" name="Rectangle 1068"/>
          <p:cNvSpPr>
            <a:spLocks noChangeArrowheads="1"/>
          </p:cNvSpPr>
          <p:nvPr/>
        </p:nvSpPr>
        <p:spPr bwMode="auto">
          <a:xfrm>
            <a:off x="3321844" y="3373438"/>
            <a:ext cx="841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900" b="1" dirty="0">
                <a:solidFill>
                  <a:srgbClr val="000000"/>
                </a:solidFill>
                <a:latin typeface="Bookman Old Style" pitchFamily="18" charset="0"/>
                <a:cs typeface="Times New Roman" pitchFamily="18" charset="0"/>
              </a:rPr>
              <a:t>C</a:t>
            </a:r>
            <a:endParaRPr lang="en-US" altLang="he-IL" sz="2400" dirty="0">
              <a:latin typeface="Times New Roman" pitchFamily="18" charset="0"/>
              <a:cs typeface="Times New Roman" pitchFamily="18" charset="0"/>
            </a:endParaRPr>
          </a:p>
        </p:txBody>
      </p:sp>
      <p:sp>
        <p:nvSpPr>
          <p:cNvPr id="45" name="Rectangle 1069"/>
          <p:cNvSpPr>
            <a:spLocks noChangeArrowheads="1"/>
          </p:cNvSpPr>
          <p:nvPr/>
        </p:nvSpPr>
        <p:spPr bwMode="auto">
          <a:xfrm>
            <a:off x="3850481" y="3373438"/>
            <a:ext cx="88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900" b="1" dirty="0">
                <a:solidFill>
                  <a:srgbClr val="000000"/>
                </a:solidFill>
                <a:latin typeface="Bookman Old Style" pitchFamily="18" charset="0"/>
                <a:cs typeface="Times New Roman" pitchFamily="18" charset="0"/>
              </a:rPr>
              <a:t>D</a:t>
            </a:r>
            <a:endParaRPr lang="en-US" altLang="he-IL" sz="2400" dirty="0">
              <a:latin typeface="Times New Roman" pitchFamily="18" charset="0"/>
              <a:cs typeface="Times New Roman" pitchFamily="18" charset="0"/>
            </a:endParaRPr>
          </a:p>
        </p:txBody>
      </p:sp>
      <p:sp>
        <p:nvSpPr>
          <p:cNvPr id="46" name="Rectangle 1070"/>
          <p:cNvSpPr>
            <a:spLocks noChangeArrowheads="1"/>
          </p:cNvSpPr>
          <p:nvPr/>
        </p:nvSpPr>
        <p:spPr bwMode="auto">
          <a:xfrm>
            <a:off x="2520156" y="1295400"/>
            <a:ext cx="1231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hangingPunct="1">
              <a:spcBef>
                <a:spcPct val="0"/>
              </a:spcBef>
              <a:buFontTx/>
              <a:buNone/>
            </a:pPr>
            <a:r>
              <a:rPr lang="en-US" altLang="he-IL" sz="1100" b="1" u="sng" dirty="0">
                <a:solidFill>
                  <a:srgbClr val="0000FF"/>
                </a:solidFill>
                <a:latin typeface="Bookman Old Style" pitchFamily="18" charset="0"/>
                <a:cs typeface="Times New Roman" pitchFamily="18" charset="0"/>
              </a:rPr>
              <a:t>Excellence</a:t>
            </a:r>
            <a:endParaRPr lang="en-US" altLang="he-IL" sz="2400" u="sng" dirty="0">
              <a:latin typeface="Times New Roman" pitchFamily="18" charset="0"/>
              <a:cs typeface="Times New Roman" pitchFamily="18" charset="0"/>
            </a:endParaRPr>
          </a:p>
        </p:txBody>
      </p:sp>
      <p:sp>
        <p:nvSpPr>
          <p:cNvPr id="47" name="Freeform 1071"/>
          <p:cNvSpPr>
            <a:spLocks/>
          </p:cNvSpPr>
          <p:nvPr/>
        </p:nvSpPr>
        <p:spPr bwMode="auto">
          <a:xfrm>
            <a:off x="538956" y="1146175"/>
            <a:ext cx="4573588" cy="2432050"/>
          </a:xfrm>
          <a:custGeom>
            <a:avLst/>
            <a:gdLst>
              <a:gd name="T0" fmla="*/ 2147483647 w 797"/>
              <a:gd name="T1" fmla="*/ 0 h 559"/>
              <a:gd name="T2" fmla="*/ 2147483647 w 797"/>
              <a:gd name="T3" fmla="*/ 246072122 h 559"/>
              <a:gd name="T4" fmla="*/ 2147483647 w 797"/>
              <a:gd name="T5" fmla="*/ 2147483647 h 559"/>
              <a:gd name="T6" fmla="*/ 2147483647 w 797"/>
              <a:gd name="T7" fmla="*/ 2147483647 h 559"/>
              <a:gd name="T8" fmla="*/ 428098166 w 797"/>
              <a:gd name="T9" fmla="*/ 2147483647 h 559"/>
              <a:gd name="T10" fmla="*/ 0 w 797"/>
              <a:gd name="T11" fmla="*/ 2147483647 h 559"/>
              <a:gd name="T12" fmla="*/ 0 w 797"/>
              <a:gd name="T13" fmla="*/ 246072122 h 559"/>
              <a:gd name="T14" fmla="*/ 428098166 w 797"/>
              <a:gd name="T15" fmla="*/ 0 h 559"/>
              <a:gd name="T16" fmla="*/ 2147483647 w 797"/>
              <a:gd name="T17" fmla="*/ 0 h 5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7" h="559">
                <a:moveTo>
                  <a:pt x="784" y="0"/>
                </a:moveTo>
                <a:cubicBezTo>
                  <a:pt x="791" y="0"/>
                  <a:pt x="797" y="6"/>
                  <a:pt x="797" y="13"/>
                </a:cubicBezTo>
                <a:lnTo>
                  <a:pt x="797" y="546"/>
                </a:lnTo>
                <a:cubicBezTo>
                  <a:pt x="797" y="553"/>
                  <a:pt x="791" y="559"/>
                  <a:pt x="784" y="559"/>
                </a:cubicBezTo>
                <a:lnTo>
                  <a:pt x="13" y="559"/>
                </a:lnTo>
                <a:cubicBezTo>
                  <a:pt x="6" y="559"/>
                  <a:pt x="0" y="553"/>
                  <a:pt x="0" y="546"/>
                </a:cubicBezTo>
                <a:lnTo>
                  <a:pt x="0" y="13"/>
                </a:lnTo>
                <a:cubicBezTo>
                  <a:pt x="0" y="6"/>
                  <a:pt x="6" y="0"/>
                  <a:pt x="13" y="0"/>
                </a:cubicBezTo>
                <a:lnTo>
                  <a:pt x="784"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endParaRPr lang="he-IL" dirty="0"/>
          </a:p>
        </p:txBody>
      </p:sp>
      <p:sp>
        <p:nvSpPr>
          <p:cNvPr id="48" name="Text Box 1072"/>
          <p:cNvSpPr txBox="1">
            <a:spLocks noChangeArrowheads="1"/>
          </p:cNvSpPr>
          <p:nvPr/>
        </p:nvSpPr>
        <p:spPr bwMode="auto">
          <a:xfrm>
            <a:off x="5339556" y="1600200"/>
            <a:ext cx="32654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fontAlgn="b" hangingPunct="1">
              <a:spcBef>
                <a:spcPct val="0"/>
              </a:spcBef>
              <a:buFontTx/>
              <a:buNone/>
            </a:pPr>
            <a:r>
              <a:rPr lang="en-US" altLang="he-IL" sz="1400" b="1" u="sng" dirty="0">
                <a:solidFill>
                  <a:srgbClr val="0000FF"/>
                </a:solidFill>
                <a:latin typeface="Bookman Old Style" pitchFamily="18" charset="0"/>
                <a:cs typeface="Times New Roman" pitchFamily="18" charset="0"/>
              </a:rPr>
              <a:t>% Increase / Improve</a:t>
            </a:r>
          </a:p>
          <a:p>
            <a:pPr algn="l" rtl="0" eaLnBrk="1" fontAlgn="b" hangingPunct="1">
              <a:spcBef>
                <a:spcPct val="0"/>
              </a:spcBef>
              <a:buFontTx/>
              <a:buNone/>
            </a:pPr>
            <a:r>
              <a:rPr lang="en-US" altLang="he-IL" sz="1400" dirty="0">
                <a:latin typeface="Times New Roman" pitchFamily="18" charset="0"/>
                <a:cs typeface="Times New Roman" pitchFamily="18" charset="0"/>
              </a:rPr>
              <a:t>   </a:t>
            </a:r>
            <a:endParaRPr lang="en-US" altLang="he-IL" sz="1400" dirty="0">
              <a:latin typeface="MS Sans Serif" charset="0"/>
              <a:cs typeface="Times New Roman" pitchFamily="18" charset="0"/>
            </a:endParaRPr>
          </a:p>
          <a:p>
            <a:pPr algn="l" rtl="0" eaLnBrk="1" fontAlgn="b" hangingPunct="1">
              <a:spcBef>
                <a:spcPct val="0"/>
              </a:spcBef>
              <a:buFontTx/>
              <a:buNone/>
            </a:pPr>
            <a:r>
              <a:rPr lang="en-US" altLang="he-IL" sz="1400" dirty="0">
                <a:latin typeface="Bookman Old Style" pitchFamily="18" charset="0"/>
                <a:cs typeface="Times New Roman" pitchFamily="18" charset="0"/>
              </a:rPr>
              <a:t>A(%) = (96-95)/95 * 100 = 1.0526%</a:t>
            </a:r>
          </a:p>
          <a:p>
            <a:pPr algn="l" rtl="0" eaLnBrk="1" fontAlgn="b" hangingPunct="1">
              <a:spcBef>
                <a:spcPct val="0"/>
              </a:spcBef>
              <a:buFontTx/>
              <a:buNone/>
            </a:pPr>
            <a:r>
              <a:rPr lang="en-US" altLang="he-IL" sz="1400" dirty="0">
                <a:latin typeface="Bookman Old Style" pitchFamily="18" charset="0"/>
                <a:cs typeface="Times New Roman" pitchFamily="18" charset="0"/>
              </a:rPr>
              <a:t>B(%) = (97-96)/96 * 100 = 1.0417%</a:t>
            </a:r>
          </a:p>
          <a:p>
            <a:pPr algn="l" rtl="0" eaLnBrk="1" fontAlgn="b" hangingPunct="1">
              <a:spcBef>
                <a:spcPct val="0"/>
              </a:spcBef>
              <a:buFontTx/>
              <a:buNone/>
            </a:pPr>
            <a:r>
              <a:rPr lang="en-US" altLang="he-IL" sz="1400" dirty="0">
                <a:latin typeface="Bookman Old Style" pitchFamily="18" charset="0"/>
                <a:cs typeface="Times New Roman" pitchFamily="18" charset="0"/>
              </a:rPr>
              <a:t>C(%) = (98-97)/97 * 100 = 1.0309%</a:t>
            </a:r>
          </a:p>
          <a:p>
            <a:pPr algn="l" rtl="0" eaLnBrk="1" fontAlgn="b" hangingPunct="1">
              <a:spcBef>
                <a:spcPct val="0"/>
              </a:spcBef>
              <a:buFontTx/>
              <a:buNone/>
            </a:pPr>
            <a:r>
              <a:rPr lang="en-US" altLang="he-IL" sz="1400" dirty="0">
                <a:latin typeface="Bookman Old Style" pitchFamily="18" charset="0"/>
                <a:cs typeface="Times New Roman" pitchFamily="18" charset="0"/>
              </a:rPr>
              <a:t>D(%) = (99-98)/98 * 100 = </a:t>
            </a:r>
            <a:r>
              <a:rPr lang="en-US" altLang="he-IL" sz="1400" dirty="0">
                <a:solidFill>
                  <a:srgbClr val="FF0000"/>
                </a:solidFill>
                <a:latin typeface="Bookman Old Style" pitchFamily="18" charset="0"/>
                <a:cs typeface="Times New Roman" pitchFamily="18" charset="0"/>
              </a:rPr>
              <a:t>1.0204%</a:t>
            </a:r>
            <a:endParaRPr lang="en-US" altLang="he-IL" sz="1400" dirty="0">
              <a:solidFill>
                <a:srgbClr val="FF0000"/>
              </a:solidFill>
              <a:latin typeface="Times New Roman" pitchFamily="18" charset="0"/>
              <a:cs typeface="Times New Roman" pitchFamily="18" charset="0"/>
            </a:endParaRPr>
          </a:p>
        </p:txBody>
      </p:sp>
      <p:pic>
        <p:nvPicPr>
          <p:cNvPr id="49" name="תמונה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56" y="3832225"/>
            <a:ext cx="4648200" cy="24923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 uri="{53640926-AAD7-44D8-BBD7-CCE9431645EC}">
              <a14:shadowObscured xmlns:a14="http://schemas.microsoft.com/office/drawing/2010/main" val="1"/>
            </a:ext>
          </a:extLst>
        </p:spPr>
      </p:pic>
      <p:sp>
        <p:nvSpPr>
          <p:cNvPr id="50" name="Text Box 1074"/>
          <p:cNvSpPr txBox="1">
            <a:spLocks noChangeArrowheads="1"/>
          </p:cNvSpPr>
          <p:nvPr/>
        </p:nvSpPr>
        <p:spPr bwMode="auto">
          <a:xfrm>
            <a:off x="5415756" y="4191000"/>
            <a:ext cx="28209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eaLnBrk="1" fontAlgn="b" hangingPunct="1">
              <a:spcBef>
                <a:spcPct val="0"/>
              </a:spcBef>
              <a:buFontTx/>
              <a:buNone/>
            </a:pPr>
            <a:r>
              <a:rPr lang="en-US" altLang="he-IL" sz="1400" b="1" u="sng" dirty="0">
                <a:solidFill>
                  <a:srgbClr val="0000FF"/>
                </a:solidFill>
                <a:latin typeface="Bookman Old Style" pitchFamily="18" charset="0"/>
                <a:cs typeface="Times New Roman" pitchFamily="18" charset="0"/>
              </a:rPr>
              <a:t>% Decrease / Reduce</a:t>
            </a:r>
          </a:p>
          <a:p>
            <a:pPr algn="l" rtl="0" eaLnBrk="1" fontAlgn="b" hangingPunct="1">
              <a:spcBef>
                <a:spcPct val="0"/>
              </a:spcBef>
              <a:buFontTx/>
              <a:buNone/>
            </a:pPr>
            <a:r>
              <a:rPr lang="en-US" altLang="he-IL" sz="1400" dirty="0">
                <a:latin typeface="Times New Roman" pitchFamily="18" charset="0"/>
                <a:cs typeface="Times New Roman" pitchFamily="18" charset="0"/>
              </a:rPr>
              <a:t> </a:t>
            </a:r>
            <a:endParaRPr lang="en-US" altLang="he-IL" sz="1400" dirty="0">
              <a:latin typeface="MS Sans Serif" charset="0"/>
              <a:cs typeface="Times New Roman" pitchFamily="18" charset="0"/>
            </a:endParaRPr>
          </a:p>
          <a:p>
            <a:pPr algn="l" rtl="0" eaLnBrk="1" fontAlgn="b" hangingPunct="1">
              <a:spcBef>
                <a:spcPct val="0"/>
              </a:spcBef>
              <a:buFontTx/>
              <a:buNone/>
            </a:pPr>
            <a:r>
              <a:rPr lang="en-US" altLang="he-IL" sz="1400" dirty="0">
                <a:latin typeface="Bookman Old Style" pitchFamily="18" charset="0"/>
                <a:cs typeface="Times New Roman" pitchFamily="18" charset="0"/>
              </a:rPr>
              <a:t>A(%) = (5-4) / 5 * 100 = 20%</a:t>
            </a:r>
          </a:p>
          <a:p>
            <a:pPr algn="l" rtl="0" eaLnBrk="1" fontAlgn="b" hangingPunct="1">
              <a:spcBef>
                <a:spcPct val="0"/>
              </a:spcBef>
              <a:buFontTx/>
              <a:buNone/>
            </a:pPr>
            <a:r>
              <a:rPr lang="en-US" altLang="he-IL" sz="1400" dirty="0">
                <a:latin typeface="Bookman Old Style" pitchFamily="18" charset="0"/>
                <a:cs typeface="Times New Roman" pitchFamily="18" charset="0"/>
              </a:rPr>
              <a:t>B(%) = (4-3) / 4 * 100 = 25%</a:t>
            </a:r>
          </a:p>
          <a:p>
            <a:pPr algn="l" rtl="0" eaLnBrk="1" fontAlgn="b" hangingPunct="1">
              <a:spcBef>
                <a:spcPct val="0"/>
              </a:spcBef>
              <a:buFontTx/>
              <a:buNone/>
            </a:pPr>
            <a:r>
              <a:rPr lang="en-US" altLang="he-IL" sz="1400" dirty="0">
                <a:latin typeface="Bookman Old Style" pitchFamily="18" charset="0"/>
                <a:cs typeface="Times New Roman" pitchFamily="18" charset="0"/>
              </a:rPr>
              <a:t>C(%) = (3-2) / 3 * 100 = 33.3%</a:t>
            </a:r>
          </a:p>
          <a:p>
            <a:pPr algn="l" rtl="0" eaLnBrk="1" fontAlgn="b" hangingPunct="1">
              <a:spcBef>
                <a:spcPct val="0"/>
              </a:spcBef>
              <a:buFontTx/>
              <a:buNone/>
            </a:pPr>
            <a:r>
              <a:rPr lang="en-US" altLang="he-IL" sz="1400" dirty="0">
                <a:latin typeface="Bookman Old Style" pitchFamily="18" charset="0"/>
                <a:cs typeface="Times New Roman" pitchFamily="18" charset="0"/>
              </a:rPr>
              <a:t>D(%) = (2-1) / 2 * 100 = </a:t>
            </a:r>
            <a:r>
              <a:rPr lang="en-US" altLang="he-IL" sz="1400" dirty="0">
                <a:solidFill>
                  <a:srgbClr val="FF0000"/>
                </a:solidFill>
                <a:latin typeface="Bookman Old Style" pitchFamily="18" charset="0"/>
                <a:cs typeface="Times New Roman" pitchFamily="18" charset="0"/>
              </a:rPr>
              <a:t>50%</a:t>
            </a:r>
            <a:endParaRPr lang="en-US" altLang="he-IL" sz="1400" dirty="0">
              <a:solidFill>
                <a:srgbClr val="FF0000"/>
              </a:solidFill>
              <a:latin typeface="Times New Roman" pitchFamily="18" charset="0"/>
              <a:cs typeface="Times New Roman" pitchFamily="18" charset="0"/>
            </a:endParaRPr>
          </a:p>
        </p:txBody>
      </p:sp>
      <p:sp>
        <p:nvSpPr>
          <p:cNvPr id="51" name="Text Box 1075"/>
          <p:cNvSpPr txBox="1">
            <a:spLocks noChangeArrowheads="1"/>
          </p:cNvSpPr>
          <p:nvPr/>
        </p:nvSpPr>
        <p:spPr bwMode="auto">
          <a:xfrm>
            <a:off x="1990725" y="404664"/>
            <a:ext cx="4835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he-IL"/>
            </a:defPPr>
            <a:lvl1pPr algn="ctr" rtl="1" fontAlgn="base">
              <a:spcBef>
                <a:spcPct val="0"/>
              </a:spcBef>
              <a:spcAft>
                <a:spcPct val="0"/>
              </a:spcAft>
              <a:defRPr sz="4800" kern="1200">
                <a:solidFill>
                  <a:schemeClr val="tx1"/>
                </a:solidFill>
                <a:latin typeface="Times New Roman" pitchFamily="18" charset="0"/>
                <a:ea typeface="+mn-ea"/>
                <a:cs typeface="Arial" pitchFamily="34" charset="0"/>
              </a:defRPr>
            </a:lvl1pPr>
            <a:lvl2pPr marL="457200" algn="ctr" rtl="1" fontAlgn="base">
              <a:spcBef>
                <a:spcPct val="0"/>
              </a:spcBef>
              <a:spcAft>
                <a:spcPct val="0"/>
              </a:spcAft>
              <a:defRPr sz="4800" kern="1200">
                <a:solidFill>
                  <a:schemeClr val="tx1"/>
                </a:solidFill>
                <a:latin typeface="Times New Roman" pitchFamily="18" charset="0"/>
                <a:ea typeface="+mn-ea"/>
                <a:cs typeface="Arial" pitchFamily="34" charset="0"/>
              </a:defRPr>
            </a:lvl2pPr>
            <a:lvl3pPr marL="914400" algn="ctr" rtl="1" fontAlgn="base">
              <a:spcBef>
                <a:spcPct val="0"/>
              </a:spcBef>
              <a:spcAft>
                <a:spcPct val="0"/>
              </a:spcAft>
              <a:defRPr sz="4800" kern="1200">
                <a:solidFill>
                  <a:schemeClr val="tx1"/>
                </a:solidFill>
                <a:latin typeface="Times New Roman" pitchFamily="18" charset="0"/>
                <a:ea typeface="+mn-ea"/>
                <a:cs typeface="Arial" pitchFamily="34" charset="0"/>
              </a:defRPr>
            </a:lvl3pPr>
            <a:lvl4pPr marL="1371600" algn="ctr" rtl="1" fontAlgn="base">
              <a:spcBef>
                <a:spcPct val="0"/>
              </a:spcBef>
              <a:spcAft>
                <a:spcPct val="0"/>
              </a:spcAft>
              <a:defRPr sz="4800" kern="1200">
                <a:solidFill>
                  <a:schemeClr val="tx1"/>
                </a:solidFill>
                <a:latin typeface="Times New Roman" pitchFamily="18" charset="0"/>
                <a:ea typeface="+mn-ea"/>
                <a:cs typeface="Arial" pitchFamily="34" charset="0"/>
              </a:defRPr>
            </a:lvl4pPr>
            <a:lvl5pPr marL="1828800" algn="ctr" rtl="1" fontAlgn="base">
              <a:spcBef>
                <a:spcPct val="0"/>
              </a:spcBef>
              <a:spcAft>
                <a:spcPct val="0"/>
              </a:spcAft>
              <a:defRPr sz="4800" kern="1200">
                <a:solidFill>
                  <a:schemeClr val="tx1"/>
                </a:solidFill>
                <a:latin typeface="Times New Roman" pitchFamily="18" charset="0"/>
                <a:ea typeface="+mn-ea"/>
                <a:cs typeface="Arial" pitchFamily="34" charset="0"/>
              </a:defRPr>
            </a:lvl5pPr>
            <a:lvl6pPr marL="2286000" algn="r" defTabSz="914400" rtl="1" eaLnBrk="1" latinLnBrk="0" hangingPunct="1">
              <a:defRPr sz="4800" kern="1200">
                <a:solidFill>
                  <a:schemeClr val="tx1"/>
                </a:solidFill>
                <a:latin typeface="Times New Roman" pitchFamily="18" charset="0"/>
                <a:ea typeface="+mn-ea"/>
                <a:cs typeface="Arial" pitchFamily="34" charset="0"/>
              </a:defRPr>
            </a:lvl6pPr>
            <a:lvl7pPr marL="2743200" algn="r" defTabSz="914400" rtl="1" eaLnBrk="1" latinLnBrk="0" hangingPunct="1">
              <a:defRPr sz="4800" kern="1200">
                <a:solidFill>
                  <a:schemeClr val="tx1"/>
                </a:solidFill>
                <a:latin typeface="Times New Roman" pitchFamily="18" charset="0"/>
                <a:ea typeface="+mn-ea"/>
                <a:cs typeface="Arial" pitchFamily="34" charset="0"/>
              </a:defRPr>
            </a:lvl7pPr>
            <a:lvl8pPr marL="3200400" algn="r" defTabSz="914400" rtl="1" eaLnBrk="1" latinLnBrk="0" hangingPunct="1">
              <a:defRPr sz="4800" kern="1200">
                <a:solidFill>
                  <a:schemeClr val="tx1"/>
                </a:solidFill>
                <a:latin typeface="Times New Roman" pitchFamily="18" charset="0"/>
                <a:ea typeface="+mn-ea"/>
                <a:cs typeface="Arial" pitchFamily="34" charset="0"/>
              </a:defRPr>
            </a:lvl8pPr>
            <a:lvl9pPr marL="3657600" algn="r" defTabSz="914400" rtl="1" eaLnBrk="1" latinLnBrk="0" hangingPunct="1">
              <a:defRPr sz="4800" kern="1200">
                <a:solidFill>
                  <a:schemeClr val="tx1"/>
                </a:solidFill>
                <a:latin typeface="Times New Roman" pitchFamily="18" charset="0"/>
                <a:ea typeface="+mn-ea"/>
                <a:cs typeface="Arial" pitchFamily="34" charset="0"/>
              </a:defRPr>
            </a:lvl9pPr>
          </a:lstStyle>
          <a:p>
            <a:pPr algn="l" rtl="0" fontAlgn="b">
              <a:defRPr/>
            </a:pPr>
            <a:r>
              <a:rPr lang="en-US" sz="2800" b="1" i="1" u="sng" dirty="0">
                <a:solidFill>
                  <a:srgbClr val="0000FF"/>
                </a:solidFill>
                <a:effectLst>
                  <a:outerShdw blurRad="38100" dist="38100" dir="2700000" algn="tl">
                    <a:srgbClr val="000000"/>
                  </a:outerShdw>
                </a:effectLst>
                <a:cs typeface="Times New Roman" pitchFamily="18" charset="0"/>
              </a:rPr>
              <a:t>Lack Excellence Vs. Excellence</a:t>
            </a:r>
          </a:p>
        </p:txBody>
      </p:sp>
      <p:sp>
        <p:nvSpPr>
          <p:cNvPr id="52" name="מציין מיקום של כותרת תחתונה 5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840374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447800" y="548680"/>
            <a:ext cx="55848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defRPr/>
            </a:pPr>
            <a:r>
              <a:rPr lang="en-US" altLang="he-IL" sz="3000" b="1" i="1" u="sng" dirty="0">
                <a:solidFill>
                  <a:srgbClr val="0000FF"/>
                </a:solidFill>
                <a:effectLst>
                  <a:outerShdw blurRad="38100" dist="38100" dir="2700000" algn="tl">
                    <a:srgbClr val="C0C0C0"/>
                  </a:outerShdw>
                </a:effectLst>
                <a:cs typeface="Times New Roman (Hebrew)" charset="0"/>
              </a:rPr>
              <a:t>How To Achieve Aggressive Goals</a:t>
            </a:r>
          </a:p>
        </p:txBody>
      </p:sp>
      <p:sp>
        <p:nvSpPr>
          <p:cNvPr id="43011" name="Text Box 3"/>
          <p:cNvSpPr txBox="1">
            <a:spLocks noChangeArrowheads="1"/>
          </p:cNvSpPr>
          <p:nvPr/>
        </p:nvSpPr>
        <p:spPr bwMode="auto">
          <a:xfrm>
            <a:off x="2362200" y="1340768"/>
            <a:ext cx="3795713" cy="46672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a:r>
              <a:rPr lang="en-US" altLang="he-IL" b="1" dirty="0">
                <a:solidFill>
                  <a:schemeClr val="bg1"/>
                </a:solidFill>
                <a:latin typeface="+mn-lt"/>
              </a:rPr>
              <a:t>PREVENTION CULTURE</a:t>
            </a:r>
          </a:p>
        </p:txBody>
      </p:sp>
      <p:sp>
        <p:nvSpPr>
          <p:cNvPr id="43012" name="Text Box 4"/>
          <p:cNvSpPr txBox="1">
            <a:spLocks noChangeArrowheads="1"/>
          </p:cNvSpPr>
          <p:nvPr/>
        </p:nvSpPr>
        <p:spPr bwMode="auto">
          <a:xfrm>
            <a:off x="2438400" y="1988840"/>
            <a:ext cx="3640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a:r>
              <a:rPr lang="en-US" altLang="he-IL" dirty="0">
                <a:latin typeface="+mn-lt"/>
              </a:rPr>
              <a:t>BY IMPROVEMENT OF :</a:t>
            </a:r>
          </a:p>
        </p:txBody>
      </p:sp>
      <p:sp>
        <p:nvSpPr>
          <p:cNvPr id="43013" name="Text Box 5"/>
          <p:cNvSpPr txBox="1">
            <a:spLocks noChangeArrowheads="1"/>
          </p:cNvSpPr>
          <p:nvPr/>
        </p:nvSpPr>
        <p:spPr bwMode="auto">
          <a:xfrm>
            <a:off x="1480813" y="2996952"/>
            <a:ext cx="5621988" cy="313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lnSpc>
                <a:spcPct val="70000"/>
              </a:lnSpc>
            </a:pPr>
            <a:r>
              <a:rPr lang="en-US" altLang="he-IL" dirty="0">
                <a:latin typeface="+mn-lt"/>
              </a:rPr>
              <a:t>&amp;</a:t>
            </a:r>
          </a:p>
          <a:p>
            <a:pPr algn="ctr">
              <a:lnSpc>
                <a:spcPct val="70000"/>
              </a:lnSpc>
            </a:pPr>
            <a:r>
              <a:rPr lang="en-US" altLang="he-IL" dirty="0">
                <a:latin typeface="+mn-lt"/>
              </a:rPr>
              <a:t>METHODS</a:t>
            </a:r>
          </a:p>
          <a:p>
            <a:pPr algn="ctr">
              <a:lnSpc>
                <a:spcPct val="70000"/>
              </a:lnSpc>
            </a:pPr>
            <a:r>
              <a:rPr lang="en-US" altLang="he-IL" dirty="0">
                <a:latin typeface="+mn-lt"/>
              </a:rPr>
              <a:t>&amp;</a:t>
            </a:r>
          </a:p>
          <a:p>
            <a:pPr algn="ctr">
              <a:lnSpc>
                <a:spcPct val="70000"/>
              </a:lnSpc>
            </a:pPr>
            <a:r>
              <a:rPr lang="en-US" altLang="he-IL" dirty="0">
                <a:latin typeface="+mn-lt"/>
              </a:rPr>
              <a:t>TOOLS</a:t>
            </a:r>
          </a:p>
          <a:p>
            <a:pPr algn="ctr">
              <a:lnSpc>
                <a:spcPct val="70000"/>
              </a:lnSpc>
            </a:pPr>
            <a:r>
              <a:rPr lang="en-US" altLang="he-IL" dirty="0">
                <a:latin typeface="+mn-lt"/>
              </a:rPr>
              <a:t>&amp; </a:t>
            </a:r>
          </a:p>
          <a:p>
            <a:pPr algn="ctr">
              <a:lnSpc>
                <a:spcPct val="70000"/>
              </a:lnSpc>
            </a:pPr>
            <a:r>
              <a:rPr lang="en-US" altLang="he-IL" dirty="0">
                <a:latin typeface="+mn-lt"/>
              </a:rPr>
              <a:t>PERSONAL EXCELLENCE</a:t>
            </a:r>
          </a:p>
          <a:p>
            <a:pPr algn="ctr">
              <a:lnSpc>
                <a:spcPct val="70000"/>
              </a:lnSpc>
            </a:pPr>
            <a:r>
              <a:rPr lang="en-US" altLang="he-IL" dirty="0">
                <a:latin typeface="+mn-lt"/>
              </a:rPr>
              <a:t>&amp;</a:t>
            </a:r>
            <a:endParaRPr lang="en-US" altLang="he-IL" sz="2600" dirty="0">
              <a:latin typeface="+mn-lt"/>
            </a:endParaRPr>
          </a:p>
          <a:p>
            <a:pPr algn="ctr">
              <a:lnSpc>
                <a:spcPct val="70000"/>
              </a:lnSpc>
            </a:pPr>
            <a:r>
              <a:rPr lang="en-US" altLang="he-IL" sz="2600" dirty="0">
                <a:latin typeface="+mn-lt"/>
              </a:rPr>
              <a:t>ORGANIZATIONAL EXCELLENCE</a:t>
            </a:r>
          </a:p>
          <a:p>
            <a:pPr algn="ctr">
              <a:lnSpc>
                <a:spcPct val="70000"/>
              </a:lnSpc>
            </a:pPr>
            <a:r>
              <a:rPr lang="en-US" altLang="he-IL" dirty="0">
                <a:latin typeface="+mn-lt"/>
              </a:rPr>
              <a:t>&amp;</a:t>
            </a:r>
          </a:p>
          <a:p>
            <a:pPr algn="ctr">
              <a:lnSpc>
                <a:spcPct val="70000"/>
              </a:lnSpc>
            </a:pPr>
            <a:r>
              <a:rPr lang="en-US" altLang="he-IL" sz="3600" dirty="0">
                <a:latin typeface="+mn-lt"/>
              </a:rPr>
              <a:t>NATIONAL EXCELLENCE</a:t>
            </a:r>
          </a:p>
          <a:p>
            <a:pPr algn="ctr">
              <a:lnSpc>
                <a:spcPct val="70000"/>
              </a:lnSpc>
            </a:pPr>
            <a:endParaRPr lang="en-US" altLang="he-IL" sz="2800" b="1" dirty="0">
              <a:latin typeface="+mn-lt"/>
            </a:endParaRPr>
          </a:p>
        </p:txBody>
      </p:sp>
      <p:sp>
        <p:nvSpPr>
          <p:cNvPr id="43014" name="Text Box 6"/>
          <p:cNvSpPr txBox="1">
            <a:spLocks noChangeArrowheads="1"/>
          </p:cNvSpPr>
          <p:nvPr/>
        </p:nvSpPr>
        <p:spPr bwMode="auto">
          <a:xfrm>
            <a:off x="3200400" y="6021288"/>
            <a:ext cx="2182813" cy="46672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a:r>
              <a:rPr lang="en-US" altLang="he-IL" b="1" dirty="0">
                <a:solidFill>
                  <a:schemeClr val="bg1"/>
                </a:solidFill>
                <a:latin typeface="+mn-lt"/>
              </a:rPr>
              <a:t>TEAM WORK</a:t>
            </a:r>
          </a:p>
        </p:txBody>
      </p:sp>
      <p:sp>
        <p:nvSpPr>
          <p:cNvPr id="43015" name="Rectangle 7"/>
          <p:cNvSpPr>
            <a:spLocks noChangeArrowheads="1"/>
          </p:cNvSpPr>
          <p:nvPr/>
        </p:nvSpPr>
        <p:spPr bwMode="auto">
          <a:xfrm>
            <a:off x="3149608" y="2492896"/>
            <a:ext cx="2100255" cy="46166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r>
              <a:rPr lang="en-US" altLang="he-IL" b="1" dirty="0">
                <a:solidFill>
                  <a:schemeClr val="bg1"/>
                </a:solidFill>
                <a:latin typeface="+mn-lt"/>
                <a:cs typeface="+mj-cs"/>
              </a:rPr>
              <a:t>PROCESSES</a:t>
            </a:r>
          </a:p>
        </p:txBody>
      </p:sp>
      <p:sp>
        <p:nvSpPr>
          <p:cNvPr id="43016" name="Line 11"/>
          <p:cNvSpPr>
            <a:spLocks noChangeShapeType="1"/>
          </p:cNvSpPr>
          <p:nvPr/>
        </p:nvSpPr>
        <p:spPr bwMode="auto">
          <a:xfrm>
            <a:off x="4267200" y="5792688"/>
            <a:ext cx="0" cy="2286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p>
        </p:txBody>
      </p:sp>
      <p:sp>
        <p:nvSpPr>
          <p:cNvPr id="43017" name="Line 12"/>
          <p:cNvSpPr>
            <a:spLocks noChangeShapeType="1"/>
          </p:cNvSpPr>
          <p:nvPr/>
        </p:nvSpPr>
        <p:spPr bwMode="auto">
          <a:xfrm>
            <a:off x="4267200" y="5661248"/>
            <a:ext cx="0" cy="762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p>
        </p:txBody>
      </p:sp>
      <p:grpSp>
        <p:nvGrpSpPr>
          <p:cNvPr id="43018" name="Group 13"/>
          <p:cNvGrpSpPr>
            <a:grpSpLocks/>
          </p:cNvGrpSpPr>
          <p:nvPr/>
        </p:nvGrpSpPr>
        <p:grpSpPr bwMode="auto">
          <a:xfrm>
            <a:off x="0" y="0"/>
            <a:ext cx="2514600" cy="609600"/>
            <a:chOff x="768" y="144"/>
            <a:chExt cx="1584" cy="384"/>
          </a:xfrm>
        </p:grpSpPr>
        <p:sp>
          <p:nvSpPr>
            <p:cNvPr id="43019" name="Text Box 14"/>
            <p:cNvSpPr txBox="1">
              <a:spLocks noChangeArrowheads="1"/>
            </p:cNvSpPr>
            <p:nvPr/>
          </p:nvSpPr>
          <p:spPr bwMode="auto">
            <a:xfrm>
              <a:off x="768" y="144"/>
              <a:ext cx="1584" cy="366"/>
            </a:xfrm>
            <a:prstGeom prst="rect">
              <a:avLst/>
            </a:pr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altLang="he-IL" sz="1600" dirty="0"/>
                <a:t>Excellence          Quality</a:t>
              </a:r>
            </a:p>
            <a:p>
              <a:pPr algn="l" eaLnBrk="1" hangingPunct="1"/>
              <a:r>
                <a:rPr lang="en-US" altLang="he-IL" sz="1600" dirty="0"/>
                <a:t>Organization       Customer</a:t>
              </a:r>
            </a:p>
          </p:txBody>
        </p:sp>
        <p:sp>
          <p:nvSpPr>
            <p:cNvPr id="43020" name="AutoShape 15"/>
            <p:cNvSpPr>
              <a:spLocks noChangeArrowheads="1"/>
            </p:cNvSpPr>
            <p:nvPr/>
          </p:nvSpPr>
          <p:spPr bwMode="auto">
            <a:xfrm>
              <a:off x="1392" y="240"/>
              <a:ext cx="288" cy="48"/>
            </a:xfrm>
            <a:prstGeom prst="rightArrow">
              <a:avLst>
                <a:gd name="adj1" fmla="val 50000"/>
                <a:gd name="adj2" fmla="val 1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he-IL" altLang="he-IL" dirty="0"/>
            </a:p>
          </p:txBody>
        </p:sp>
        <p:sp>
          <p:nvSpPr>
            <p:cNvPr id="43021" name="AutoShape 16"/>
            <p:cNvSpPr>
              <a:spLocks noChangeArrowheads="1"/>
            </p:cNvSpPr>
            <p:nvPr/>
          </p:nvSpPr>
          <p:spPr bwMode="auto">
            <a:xfrm>
              <a:off x="1488" y="384"/>
              <a:ext cx="192" cy="48"/>
            </a:xfrm>
            <a:prstGeom prst="rightArrow">
              <a:avLst>
                <a:gd name="adj1" fmla="val 50000"/>
                <a:gd name="adj2" fmla="val 1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he-IL" altLang="he-IL" dirty="0"/>
            </a:p>
          </p:txBody>
        </p:sp>
        <p:sp>
          <p:nvSpPr>
            <p:cNvPr id="43022" name="Line 17"/>
            <p:cNvSpPr>
              <a:spLocks noChangeShapeType="1"/>
            </p:cNvSpPr>
            <p:nvPr/>
          </p:nvSpPr>
          <p:spPr bwMode="auto">
            <a:xfrm>
              <a:off x="768" y="528"/>
              <a:ext cx="1584"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p>
          </p:txBody>
        </p:sp>
        <p:sp>
          <p:nvSpPr>
            <p:cNvPr id="43023" name="Line 18"/>
            <p:cNvSpPr>
              <a:spLocks noChangeShapeType="1"/>
            </p:cNvSpPr>
            <p:nvPr/>
          </p:nvSpPr>
          <p:spPr bwMode="auto">
            <a:xfrm flipV="1">
              <a:off x="2352" y="144"/>
              <a:ext cx="0" cy="384"/>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p>
          </p:txBody>
        </p:sp>
      </p:grpSp>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2409051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76225" y="1014414"/>
            <a:ext cx="847223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r" eaLnBrk="0" hangingPunct="0">
              <a:spcBef>
                <a:spcPct val="20000"/>
              </a:spcBef>
              <a:buChar char="•"/>
              <a:defRPr sz="3200">
                <a:solidFill>
                  <a:schemeClr val="tx1"/>
                </a:solidFill>
                <a:latin typeface="Arial Black" pitchFamily="34" charset="0"/>
                <a:cs typeface="Arial" pitchFamily="34" charset="0"/>
              </a:defRPr>
            </a:lvl1pPr>
            <a:lvl2pPr marL="742950" indent="-285750" algn="r" eaLnBrk="0" hangingPunct="0">
              <a:spcBef>
                <a:spcPct val="20000"/>
              </a:spcBef>
              <a:buChar char="–"/>
              <a:defRPr sz="2800">
                <a:solidFill>
                  <a:schemeClr val="tx1"/>
                </a:solidFill>
                <a:latin typeface="Arial Black" pitchFamily="34" charset="0"/>
                <a:cs typeface="Arial" pitchFamily="34" charset="0"/>
              </a:defRPr>
            </a:lvl2pPr>
            <a:lvl3pPr marL="1143000" indent="-228600" algn="r" eaLnBrk="0" hangingPunct="0">
              <a:spcBef>
                <a:spcPct val="20000"/>
              </a:spcBef>
              <a:buChar char="•"/>
              <a:defRPr sz="2400">
                <a:solidFill>
                  <a:schemeClr val="tx1"/>
                </a:solidFill>
                <a:latin typeface="Arial Black" pitchFamily="34" charset="0"/>
                <a:cs typeface="Arial" pitchFamily="34" charset="0"/>
              </a:defRPr>
            </a:lvl3pPr>
            <a:lvl4pPr marL="1600200" indent="-228600" algn="r" eaLnBrk="0" hangingPunct="0">
              <a:spcBef>
                <a:spcPct val="20000"/>
              </a:spcBef>
              <a:buChar char="–"/>
              <a:defRPr sz="2000">
                <a:solidFill>
                  <a:schemeClr val="tx1"/>
                </a:solidFill>
                <a:latin typeface="Arial Black" pitchFamily="34" charset="0"/>
                <a:cs typeface="Arial" pitchFamily="34" charset="0"/>
              </a:defRPr>
            </a:lvl4pPr>
            <a:lvl5pPr marL="2057400" indent="-228600" algn="r"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l" rtl="0" eaLnBrk="1" hangingPunct="1">
              <a:spcBef>
                <a:spcPct val="0"/>
              </a:spcBef>
              <a:buFontTx/>
              <a:buNone/>
            </a:pPr>
            <a:r>
              <a:rPr lang="en-US" altLang="he-IL" sz="2000" b="1" dirty="0">
                <a:solidFill>
                  <a:prstClr val="black"/>
                </a:solidFill>
                <a:latin typeface="+mj-lt"/>
              </a:rPr>
              <a:t>       SYSTEMATIC APPROCH TO PROBLEM SOLVING:</a:t>
            </a:r>
            <a:endParaRPr lang="he-IL" altLang="he-IL" sz="2000" b="1" dirty="0">
              <a:solidFill>
                <a:prstClr val="black"/>
              </a:solidFill>
              <a:latin typeface="+mj-lt"/>
            </a:endParaRPr>
          </a:p>
          <a:p>
            <a:pPr algn="l" rtl="0" eaLnBrk="1" hangingPunct="1">
              <a:spcBef>
                <a:spcPct val="0"/>
              </a:spcBef>
              <a:buFontTx/>
              <a:buNone/>
            </a:pPr>
            <a:r>
              <a:rPr lang="en-US" altLang="he-IL" sz="2000" b="1" dirty="0">
                <a:solidFill>
                  <a:prstClr val="black"/>
                </a:solidFill>
                <a:latin typeface="+mj-lt"/>
              </a:rPr>
              <a:t>      “THE TEN COMMANDMENTS</a:t>
            </a:r>
            <a:r>
              <a:rPr lang="he-IL" altLang="he-IL" sz="2000" b="1" dirty="0" smtClean="0">
                <a:solidFill>
                  <a:prstClr val="black"/>
                </a:solidFill>
                <a:latin typeface="+mj-lt"/>
              </a:rPr>
              <a:t>“</a:t>
            </a:r>
            <a:endParaRPr lang="en-US" altLang="he-IL" sz="2000" b="1" dirty="0" smtClean="0">
              <a:solidFill>
                <a:prstClr val="black"/>
              </a:solidFill>
              <a:latin typeface="+mj-lt"/>
            </a:endParaRPr>
          </a:p>
          <a:p>
            <a:pPr algn="l" rtl="0" eaLnBrk="1" hangingPunct="1">
              <a:spcBef>
                <a:spcPct val="0"/>
              </a:spcBef>
              <a:buFontTx/>
              <a:buNone/>
            </a:pPr>
            <a:endParaRPr lang="he-IL" altLang="he-IL" sz="2000" b="1" dirty="0" smtClean="0">
              <a:solidFill>
                <a:prstClr val="black"/>
              </a:solidFill>
              <a:latin typeface="+mj-lt"/>
            </a:endParaRPr>
          </a:p>
          <a:p>
            <a:pPr algn="l" rtl="0" eaLnBrk="1" hangingPunct="1">
              <a:spcBef>
                <a:spcPct val="0"/>
              </a:spcBef>
              <a:buFontTx/>
              <a:buAutoNum type="arabicPeriod"/>
            </a:pPr>
            <a:r>
              <a:rPr lang="en-US" altLang="he-IL" sz="2000" b="1" dirty="0">
                <a:solidFill>
                  <a:prstClr val="black"/>
                </a:solidFill>
                <a:latin typeface="+mj-lt"/>
              </a:rPr>
              <a:t>PROBLEM IDENTIFICATION</a:t>
            </a:r>
            <a:r>
              <a:rPr lang="he-IL" altLang="he-IL" sz="2000" b="1" dirty="0">
                <a:solidFill>
                  <a:prstClr val="black"/>
                </a:solidFill>
                <a:latin typeface="+mj-lt"/>
              </a:rPr>
              <a:t> </a:t>
            </a:r>
            <a:r>
              <a:rPr lang="he-IL" altLang="he-IL" sz="2000" b="1" dirty="0" smtClean="0">
                <a:solidFill>
                  <a:prstClr val="black"/>
                </a:solidFill>
                <a:latin typeface="+mj-lt"/>
              </a:rPr>
              <a:t>&amp; </a:t>
            </a:r>
            <a:r>
              <a:rPr lang="en-US" altLang="he-IL" sz="2000" b="1" dirty="0">
                <a:solidFill>
                  <a:prstClr val="black"/>
                </a:solidFill>
                <a:latin typeface="+mj-lt"/>
              </a:rPr>
              <a:t>TEAM SET UP</a:t>
            </a:r>
            <a:endParaRPr lang="he-IL" altLang="he-IL" sz="2000" b="1" dirty="0">
              <a:solidFill>
                <a:prstClr val="black"/>
              </a:solidFill>
              <a:latin typeface="+mj-lt"/>
            </a:endParaRPr>
          </a:p>
          <a:p>
            <a:pPr algn="l" rtl="0" eaLnBrk="1" hangingPunct="1">
              <a:spcBef>
                <a:spcPct val="0"/>
              </a:spcBef>
              <a:buFontTx/>
              <a:buAutoNum type="arabicPeriod"/>
            </a:pPr>
            <a:r>
              <a:rPr lang="en-US" altLang="he-IL" sz="2000" b="1" dirty="0">
                <a:solidFill>
                  <a:prstClr val="black"/>
                </a:solidFill>
                <a:latin typeface="+mj-lt"/>
              </a:rPr>
              <a:t>PROBLEM DEFINITION WITH CUSTOMER INPUTS</a:t>
            </a:r>
            <a:endParaRPr lang="he-IL" altLang="he-IL" sz="2000" b="1" dirty="0">
              <a:solidFill>
                <a:prstClr val="black"/>
              </a:solidFill>
              <a:latin typeface="+mj-lt"/>
            </a:endParaRPr>
          </a:p>
          <a:p>
            <a:pPr algn="l" rtl="0" eaLnBrk="1" hangingPunct="1">
              <a:spcBef>
                <a:spcPct val="0"/>
              </a:spcBef>
              <a:buFontTx/>
              <a:buAutoNum type="arabicPeriod"/>
            </a:pPr>
            <a:r>
              <a:rPr lang="he-IL" altLang="he-IL" sz="2000" b="1" dirty="0">
                <a:solidFill>
                  <a:prstClr val="black"/>
                </a:solidFill>
                <a:latin typeface="+mj-lt"/>
              </a:rPr>
              <a:t> </a:t>
            </a:r>
            <a:r>
              <a:rPr lang="en-US" altLang="he-IL" sz="2000" b="1" dirty="0">
                <a:solidFill>
                  <a:prstClr val="black"/>
                </a:solidFill>
                <a:latin typeface="+mj-lt"/>
              </a:rPr>
              <a:t>DATA  COLLECTION</a:t>
            </a:r>
            <a:endParaRPr lang="he-IL" altLang="he-IL" sz="2000" b="1" dirty="0">
              <a:solidFill>
                <a:prstClr val="black"/>
              </a:solidFill>
              <a:latin typeface="+mj-lt"/>
            </a:endParaRPr>
          </a:p>
          <a:p>
            <a:pPr algn="l" rtl="0" eaLnBrk="1" hangingPunct="1">
              <a:spcBef>
                <a:spcPct val="0"/>
              </a:spcBef>
              <a:buFontTx/>
              <a:buAutoNum type="arabicPeriod"/>
            </a:pPr>
            <a:r>
              <a:rPr lang="he-IL" altLang="he-IL" sz="2000" b="1" dirty="0">
                <a:solidFill>
                  <a:prstClr val="black"/>
                </a:solidFill>
                <a:latin typeface="+mj-lt"/>
              </a:rPr>
              <a:t> </a:t>
            </a:r>
            <a:r>
              <a:rPr lang="en-US" altLang="he-IL" sz="2000" b="1" dirty="0">
                <a:solidFill>
                  <a:prstClr val="black"/>
                </a:solidFill>
                <a:latin typeface="+mj-lt"/>
              </a:rPr>
              <a:t>DATA PROCESSING</a:t>
            </a:r>
            <a:endParaRPr lang="he-IL" altLang="he-IL" sz="2000" b="1" dirty="0">
              <a:solidFill>
                <a:prstClr val="black"/>
              </a:solidFill>
              <a:latin typeface="+mj-lt"/>
            </a:endParaRPr>
          </a:p>
          <a:p>
            <a:pPr algn="l" rtl="0" eaLnBrk="1" hangingPunct="1">
              <a:spcBef>
                <a:spcPct val="0"/>
              </a:spcBef>
              <a:buFontTx/>
              <a:buAutoNum type="arabicPeriod"/>
            </a:pPr>
            <a:r>
              <a:rPr lang="he-IL" altLang="he-IL" sz="2000" b="1" dirty="0">
                <a:solidFill>
                  <a:prstClr val="black"/>
                </a:solidFill>
                <a:latin typeface="+mj-lt"/>
              </a:rPr>
              <a:t> </a:t>
            </a:r>
            <a:r>
              <a:rPr lang="en-US" altLang="he-IL" sz="2000" b="1" dirty="0">
                <a:solidFill>
                  <a:prstClr val="black"/>
                </a:solidFill>
                <a:latin typeface="+mj-lt"/>
              </a:rPr>
              <a:t>PROBLEM ANALYSIS</a:t>
            </a:r>
            <a:endParaRPr lang="he-IL" altLang="he-IL" sz="2000" b="1" dirty="0">
              <a:solidFill>
                <a:prstClr val="black"/>
              </a:solidFill>
              <a:latin typeface="+mj-lt"/>
            </a:endParaRPr>
          </a:p>
          <a:p>
            <a:pPr algn="l" rtl="0" eaLnBrk="1" hangingPunct="1">
              <a:spcBef>
                <a:spcPct val="0"/>
              </a:spcBef>
              <a:buFontTx/>
              <a:buAutoNum type="arabicPeriod"/>
            </a:pPr>
            <a:r>
              <a:rPr lang="he-IL" altLang="he-IL" sz="2000" b="1" dirty="0">
                <a:solidFill>
                  <a:prstClr val="black"/>
                </a:solidFill>
                <a:latin typeface="+mj-lt"/>
              </a:rPr>
              <a:t> </a:t>
            </a:r>
            <a:r>
              <a:rPr lang="en-US" altLang="he-IL" sz="2000" b="1" dirty="0">
                <a:solidFill>
                  <a:prstClr val="black"/>
                </a:solidFill>
                <a:latin typeface="+mj-lt"/>
              </a:rPr>
              <a:t>IDEAS (ALTERNATIVES) FOR SOLUTION</a:t>
            </a:r>
            <a:endParaRPr lang="he-IL" altLang="he-IL" sz="2000" b="1" dirty="0">
              <a:solidFill>
                <a:prstClr val="black"/>
              </a:solidFill>
              <a:latin typeface="+mj-lt"/>
            </a:endParaRPr>
          </a:p>
          <a:p>
            <a:pPr algn="l" rtl="0" eaLnBrk="1" hangingPunct="1">
              <a:spcBef>
                <a:spcPct val="0"/>
              </a:spcBef>
              <a:buFontTx/>
              <a:buAutoNum type="arabicPeriod"/>
            </a:pPr>
            <a:r>
              <a:rPr lang="he-IL" altLang="he-IL" sz="2000" b="1" dirty="0">
                <a:solidFill>
                  <a:prstClr val="black"/>
                </a:solidFill>
                <a:latin typeface="+mj-lt"/>
              </a:rPr>
              <a:t> </a:t>
            </a:r>
            <a:r>
              <a:rPr lang="en-US" altLang="he-IL" sz="2000" b="1" dirty="0">
                <a:solidFill>
                  <a:prstClr val="black"/>
                </a:solidFill>
                <a:latin typeface="+mj-lt"/>
              </a:rPr>
              <a:t>EVALUATION AND SELECTION OF THE PREFERED SOLUTION</a:t>
            </a:r>
            <a:endParaRPr lang="he-IL" altLang="he-IL" sz="2000" b="1" dirty="0">
              <a:solidFill>
                <a:prstClr val="black"/>
              </a:solidFill>
              <a:latin typeface="+mj-lt"/>
            </a:endParaRPr>
          </a:p>
          <a:p>
            <a:pPr algn="l" rtl="0" eaLnBrk="1" hangingPunct="1">
              <a:spcBef>
                <a:spcPct val="0"/>
              </a:spcBef>
              <a:buFontTx/>
              <a:buAutoNum type="arabicPeriod"/>
            </a:pPr>
            <a:r>
              <a:rPr lang="he-IL" altLang="he-IL" sz="2000" b="1" dirty="0">
                <a:solidFill>
                  <a:prstClr val="black"/>
                </a:solidFill>
                <a:latin typeface="+mj-lt"/>
              </a:rPr>
              <a:t> </a:t>
            </a:r>
            <a:r>
              <a:rPr lang="en-US" altLang="he-IL" sz="2000" b="1" dirty="0">
                <a:solidFill>
                  <a:prstClr val="black"/>
                </a:solidFill>
                <a:latin typeface="+mj-lt"/>
              </a:rPr>
              <a:t>PLANNING OF IMPLEMENTATION</a:t>
            </a:r>
            <a:endParaRPr lang="he-IL" altLang="he-IL" sz="2000" b="1" dirty="0">
              <a:solidFill>
                <a:prstClr val="black"/>
              </a:solidFill>
              <a:latin typeface="+mj-lt"/>
            </a:endParaRPr>
          </a:p>
          <a:p>
            <a:pPr algn="l" rtl="0" eaLnBrk="1" hangingPunct="1">
              <a:spcBef>
                <a:spcPct val="0"/>
              </a:spcBef>
              <a:buFontTx/>
              <a:buAutoNum type="arabicPeriod"/>
            </a:pPr>
            <a:r>
              <a:rPr lang="he-IL" altLang="he-IL" sz="2000" b="1" dirty="0">
                <a:solidFill>
                  <a:prstClr val="black"/>
                </a:solidFill>
                <a:latin typeface="+mj-lt"/>
              </a:rPr>
              <a:t> </a:t>
            </a:r>
            <a:r>
              <a:rPr lang="en-US" altLang="he-IL" sz="2000" b="1" dirty="0">
                <a:solidFill>
                  <a:prstClr val="black"/>
                </a:solidFill>
                <a:latin typeface="+mj-lt"/>
              </a:rPr>
              <a:t>IMPLEMENTATION AND CUSTOMER FEEDBACK</a:t>
            </a:r>
          </a:p>
          <a:p>
            <a:pPr algn="l" rtl="0" eaLnBrk="1" hangingPunct="1">
              <a:spcBef>
                <a:spcPct val="0"/>
              </a:spcBef>
              <a:buFontTx/>
              <a:buAutoNum type="arabicPeriod"/>
            </a:pPr>
            <a:r>
              <a:rPr lang="en-US" altLang="he-IL" sz="2000" b="1" dirty="0">
                <a:solidFill>
                  <a:prstClr val="black"/>
                </a:solidFill>
                <a:latin typeface="+mj-lt"/>
              </a:rPr>
              <a:t> INSTITUTIONALIZATION AND CONTROL</a:t>
            </a:r>
          </a:p>
          <a:p>
            <a:pPr algn="l" rtl="0" eaLnBrk="1" hangingPunct="1">
              <a:spcBef>
                <a:spcPct val="0"/>
              </a:spcBef>
              <a:buFontTx/>
              <a:buAutoNum type="arabicPeriod"/>
            </a:pPr>
            <a:endParaRPr lang="en-US" altLang="he-IL" sz="2000" b="1" u="sng" dirty="0">
              <a:solidFill>
                <a:prstClr val="black"/>
              </a:solidFill>
              <a:latin typeface="+mj-lt"/>
            </a:endParaRPr>
          </a:p>
          <a:p>
            <a:pPr algn="l" rtl="0" eaLnBrk="1" hangingPunct="1">
              <a:spcBef>
                <a:spcPct val="0"/>
              </a:spcBef>
              <a:buFont typeface="Wingdings" pitchFamily="2" charset="2"/>
              <a:buChar char="v"/>
            </a:pPr>
            <a:r>
              <a:rPr lang="en-US" altLang="he-IL" sz="2000" b="1" dirty="0">
                <a:solidFill>
                  <a:prstClr val="black"/>
                </a:solidFill>
                <a:latin typeface="+mj-lt"/>
              </a:rPr>
              <a:t> PREPARING TEAM PRESENTATION TO TOP </a:t>
            </a:r>
            <a:r>
              <a:rPr lang="en-US" altLang="he-IL" sz="2000" b="1" dirty="0" smtClean="0">
                <a:solidFill>
                  <a:prstClr val="black"/>
                </a:solidFill>
                <a:latin typeface="+mj-lt"/>
              </a:rPr>
              <a:t>MANAGEMENT</a:t>
            </a:r>
            <a:endParaRPr lang="en-US" altLang="he-IL" sz="2800" dirty="0">
              <a:solidFill>
                <a:srgbClr val="EEECE1"/>
              </a:solidFill>
              <a:latin typeface="+mj-lt"/>
            </a:endParaRPr>
          </a:p>
        </p:txBody>
      </p:sp>
      <p:sp>
        <p:nvSpPr>
          <p:cNvPr id="308227" name="Text Box 3"/>
          <p:cNvSpPr txBox="1">
            <a:spLocks noChangeArrowheads="1"/>
          </p:cNvSpPr>
          <p:nvPr/>
        </p:nvSpPr>
        <p:spPr bwMode="auto">
          <a:xfrm>
            <a:off x="276225" y="476672"/>
            <a:ext cx="70787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b="1" u="sng" dirty="0">
                <a:solidFill>
                  <a:prstClr val="black"/>
                </a:solidFill>
                <a:latin typeface="+mj-lt"/>
                <a:cs typeface="Times New Roman" pitchFamily="18" charset="0"/>
              </a:rPr>
              <a:t>Quality Is Our “M”(Mother) Tongue (Language)</a:t>
            </a:r>
            <a:r>
              <a:rPr lang="he-IL" sz="2400" b="1" u="sng" dirty="0">
                <a:solidFill>
                  <a:prstClr val="black"/>
                </a:solidFill>
                <a:latin typeface="+mj-lt"/>
              </a:rPr>
              <a:t> </a:t>
            </a:r>
            <a:endParaRPr lang="en-US" sz="2400" b="1" u="sng" dirty="0">
              <a:solidFill>
                <a:prstClr val="black"/>
              </a:solidFill>
              <a:latin typeface="+mj-lt"/>
            </a:endParaRPr>
          </a:p>
        </p:txBody>
      </p:sp>
      <p:sp>
        <p:nvSpPr>
          <p:cNvPr id="4" name="מציין מיקום של כותרת תחתונה 5"/>
          <p:cNvSpPr>
            <a:spLocks noGrp="1"/>
          </p:cNvSpPr>
          <p:nvPr>
            <p:ph type="ftr" sz="quarter" idx="11"/>
          </p:nvPr>
        </p:nvSpPr>
        <p:spPr>
          <a:xfrm>
            <a:off x="4139952" y="6495288"/>
            <a:ext cx="5004048" cy="462104"/>
          </a:xfrm>
        </p:spPr>
        <p:txBody>
          <a:bodyPr/>
          <a:lstStyle/>
          <a:p>
            <a:pPr lvl="0"/>
            <a:r>
              <a:rPr lang="en-US" dirty="0" smtClean="0"/>
              <a:t>Dr. Abraham Huli: www.huli.co.il </a:t>
            </a:r>
            <a:endParaRPr lang="he-IL" dirty="0"/>
          </a:p>
        </p:txBody>
      </p:sp>
    </p:spTree>
    <p:extLst>
      <p:ext uri="{BB962C8B-B14F-4D97-AF65-F5344CB8AC3E}">
        <p14:creationId xmlns:p14="http://schemas.microsoft.com/office/powerpoint/2010/main" val="1263048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581025"/>
            <a:ext cx="8731696"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cs typeface="Times New Roman" pitchFamily="18" charset="0"/>
              </a:defRPr>
            </a:lvl1pPr>
            <a:lvl2pPr marL="914400" indent="-457200">
              <a:defRPr sz="2400">
                <a:solidFill>
                  <a:schemeClr val="tx1"/>
                </a:solidFill>
                <a:latin typeface="Times New Roman" pitchFamily="18" charset="0"/>
                <a:cs typeface="Times New Roman" pitchFamily="18" charset="0"/>
              </a:defRPr>
            </a:lvl2pPr>
            <a:lvl3pPr marL="1371600" indent="-457200">
              <a:defRPr sz="2400">
                <a:solidFill>
                  <a:schemeClr val="tx1"/>
                </a:solidFill>
                <a:latin typeface="Times New Roman" pitchFamily="18" charset="0"/>
                <a:cs typeface="Times New Roman" pitchFamily="18" charset="0"/>
              </a:defRPr>
            </a:lvl3pPr>
            <a:lvl4pPr marL="1828800" indent="-457200">
              <a:defRPr sz="2400">
                <a:solidFill>
                  <a:schemeClr val="tx1"/>
                </a:solidFill>
                <a:latin typeface="Times New Roman" pitchFamily="18" charset="0"/>
                <a:cs typeface="Times New Roman" pitchFamily="18" charset="0"/>
              </a:defRPr>
            </a:lvl4pPr>
            <a:lvl5pPr marL="2286000" indent="-457200">
              <a:defRPr sz="2400">
                <a:solidFill>
                  <a:schemeClr val="tx1"/>
                </a:solidFill>
                <a:latin typeface="Times New Roman" pitchFamily="18" charset="0"/>
                <a:cs typeface="Times New Roman" pitchFamily="18" charset="0"/>
              </a:defRPr>
            </a:lvl5pPr>
            <a:lvl6pPr marL="2743200" indent="-4572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3200400" indent="-4572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657600" indent="-4572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4114800" indent="-4572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rtl="0" eaLnBrk="1" hangingPunct="1"/>
            <a:r>
              <a:rPr lang="en-US" altLang="he-IL" sz="2200" b="1" u="sng" dirty="0">
                <a:solidFill>
                  <a:schemeClr val="tx2">
                    <a:lumMod val="60000"/>
                    <a:lumOff val="40000"/>
                  </a:schemeClr>
                </a:solidFill>
                <a:latin typeface="+mn-lt"/>
              </a:rPr>
              <a:t>Excellence</a:t>
            </a:r>
          </a:p>
          <a:p>
            <a:pPr algn="l" rtl="0" eaLnBrk="1" hangingPunct="1"/>
            <a:r>
              <a:rPr lang="en-US" altLang="he-IL" sz="2000" u="sng" dirty="0">
                <a:latin typeface="+mn-lt"/>
              </a:rPr>
              <a:t>Excellence</a:t>
            </a:r>
            <a:r>
              <a:rPr lang="en-US" altLang="he-IL" sz="2000" dirty="0">
                <a:latin typeface="+mn-lt"/>
              </a:rPr>
              <a:t> is defined as outstanding practice in managing the organization and </a:t>
            </a:r>
            <a:r>
              <a:rPr lang="en-US" altLang="he-IL" sz="2000" dirty="0" smtClean="0">
                <a:latin typeface="+mn-lt"/>
              </a:rPr>
              <a:t>achieving </a:t>
            </a:r>
            <a:r>
              <a:rPr lang="en-US" altLang="he-IL" sz="2000" dirty="0">
                <a:latin typeface="+mn-lt"/>
              </a:rPr>
              <a:t>results, all based on a set of 8 fundamental concepts.</a:t>
            </a:r>
          </a:p>
          <a:p>
            <a:pPr algn="l" rtl="0" eaLnBrk="1" hangingPunct="1"/>
            <a:endParaRPr lang="en-US" altLang="he-IL" sz="2200" b="1" u="sng" dirty="0">
              <a:latin typeface="+mn-lt"/>
            </a:endParaRPr>
          </a:p>
          <a:p>
            <a:pPr algn="l" rtl="0" eaLnBrk="1" hangingPunct="1"/>
            <a:r>
              <a:rPr lang="en-US" altLang="he-IL" sz="2200" b="1" u="sng" dirty="0">
                <a:solidFill>
                  <a:schemeClr val="tx2">
                    <a:lumMod val="60000"/>
                    <a:lumOff val="40000"/>
                  </a:schemeClr>
                </a:solidFill>
                <a:latin typeface="+mn-lt"/>
              </a:rPr>
              <a:t>Organizational Excellence</a:t>
            </a:r>
          </a:p>
          <a:p>
            <a:pPr algn="l" rtl="0" eaLnBrk="1" hangingPunct="1"/>
            <a:r>
              <a:rPr lang="en-US" altLang="he-IL" sz="2000" dirty="0">
                <a:latin typeface="+mn-lt"/>
              </a:rPr>
              <a:t>Organizational </a:t>
            </a:r>
            <a:r>
              <a:rPr lang="en-US" altLang="he-IL" sz="2000" u="sng" dirty="0">
                <a:latin typeface="+mn-lt"/>
              </a:rPr>
              <a:t>excellence</a:t>
            </a:r>
            <a:r>
              <a:rPr lang="en-US" altLang="he-IL" sz="2000" dirty="0">
                <a:latin typeface="+mn-lt"/>
              </a:rPr>
              <a:t> is achieved by integrating various approaches, such as quality management principles along with cost management, and eliminating barriers of communication.</a:t>
            </a:r>
          </a:p>
          <a:p>
            <a:pPr algn="l" rtl="0" eaLnBrk="1" hangingPunct="1"/>
            <a:endParaRPr lang="en-US" altLang="he-IL" sz="2200" b="1" u="sng" dirty="0">
              <a:latin typeface="+mn-lt"/>
            </a:endParaRPr>
          </a:p>
          <a:p>
            <a:pPr algn="l" rtl="0" eaLnBrk="1" hangingPunct="1"/>
            <a:r>
              <a:rPr lang="en-US" altLang="he-IL" sz="2200" b="1" u="sng" dirty="0">
                <a:solidFill>
                  <a:schemeClr val="tx2">
                    <a:lumMod val="60000"/>
                    <a:lumOff val="40000"/>
                  </a:schemeClr>
                </a:solidFill>
                <a:latin typeface="+mn-lt"/>
              </a:rPr>
              <a:t>EFQM'S Vision (for Europe):</a:t>
            </a:r>
            <a:endParaRPr lang="en-US" altLang="he-IL" sz="2200" dirty="0">
              <a:solidFill>
                <a:schemeClr val="tx2">
                  <a:lumMod val="60000"/>
                  <a:lumOff val="40000"/>
                </a:schemeClr>
              </a:solidFill>
              <a:latin typeface="+mn-lt"/>
            </a:endParaRPr>
          </a:p>
          <a:p>
            <a:pPr algn="l" rtl="0" eaLnBrk="1" hangingPunct="1"/>
            <a:r>
              <a:rPr lang="en-US" altLang="he-IL" sz="2000" dirty="0">
                <a:latin typeface="+mn-lt"/>
              </a:rPr>
              <a:t>A world in which organizations in Europe </a:t>
            </a:r>
            <a:r>
              <a:rPr lang="en-US" altLang="he-IL" sz="2000" u="sng" dirty="0">
                <a:latin typeface="+mn-lt"/>
              </a:rPr>
              <a:t>excel</a:t>
            </a:r>
            <a:r>
              <a:rPr lang="en-US" altLang="he-IL" sz="2000" dirty="0">
                <a:latin typeface="+mn-lt"/>
              </a:rPr>
              <a:t>.</a:t>
            </a:r>
          </a:p>
          <a:p>
            <a:pPr algn="l" rtl="0" eaLnBrk="1" hangingPunct="1"/>
            <a:endParaRPr lang="en-US" altLang="he-IL" sz="2200" b="1" u="sng" dirty="0">
              <a:latin typeface="+mn-lt"/>
            </a:endParaRPr>
          </a:p>
          <a:p>
            <a:pPr algn="l" rtl="0" eaLnBrk="1" hangingPunct="1"/>
            <a:r>
              <a:rPr lang="en-US" altLang="he-IL" sz="2200" b="1" u="sng" dirty="0">
                <a:solidFill>
                  <a:schemeClr val="tx2">
                    <a:lumMod val="60000"/>
                    <a:lumOff val="40000"/>
                  </a:schemeClr>
                </a:solidFill>
                <a:latin typeface="+mn-lt"/>
              </a:rPr>
              <a:t>EFQM'S Mission (for EFQM):</a:t>
            </a:r>
            <a:endParaRPr lang="en-US" altLang="he-IL" sz="2200" dirty="0">
              <a:solidFill>
                <a:schemeClr val="tx2">
                  <a:lumMod val="60000"/>
                  <a:lumOff val="40000"/>
                </a:schemeClr>
              </a:solidFill>
              <a:latin typeface="+mn-lt"/>
            </a:endParaRPr>
          </a:p>
          <a:p>
            <a:pPr algn="l" rtl="0" eaLnBrk="1" hangingPunct="1"/>
            <a:r>
              <a:rPr lang="en-US" altLang="he-IL" sz="2000" dirty="0">
                <a:latin typeface="+mn-lt"/>
              </a:rPr>
              <a:t>To be the driving force for sustainable </a:t>
            </a:r>
            <a:r>
              <a:rPr lang="en-US" altLang="he-IL" sz="2000" u="sng" dirty="0">
                <a:latin typeface="+mn-lt"/>
              </a:rPr>
              <a:t>excellence</a:t>
            </a:r>
            <a:r>
              <a:rPr lang="en-US" altLang="he-IL" sz="2000" dirty="0">
                <a:latin typeface="+mn-lt"/>
              </a:rPr>
              <a:t> in organizations in Europe.</a:t>
            </a:r>
          </a:p>
          <a:p>
            <a:pPr algn="l" rtl="0" eaLnBrk="1" hangingPunct="1"/>
            <a:endParaRPr lang="en-US" altLang="he-IL" sz="2200" b="1" u="sng" dirty="0">
              <a:latin typeface="+mn-lt"/>
            </a:endParaRPr>
          </a:p>
          <a:p>
            <a:pPr algn="l" rtl="0" eaLnBrk="1" hangingPunct="1"/>
            <a:r>
              <a:rPr lang="en-US" altLang="he-IL" sz="2200" b="1" u="sng" dirty="0">
                <a:solidFill>
                  <a:schemeClr val="tx2">
                    <a:lumMod val="60000"/>
                    <a:lumOff val="40000"/>
                  </a:schemeClr>
                </a:solidFill>
                <a:latin typeface="+mn-lt"/>
              </a:rPr>
              <a:t>EFQM'S Values:</a:t>
            </a:r>
            <a:endParaRPr lang="en-US" altLang="he-IL" sz="2200" dirty="0">
              <a:solidFill>
                <a:schemeClr val="tx2">
                  <a:lumMod val="60000"/>
                  <a:lumOff val="40000"/>
                </a:schemeClr>
              </a:solidFill>
              <a:latin typeface="+mn-lt"/>
            </a:endParaRPr>
          </a:p>
          <a:p>
            <a:pPr algn="l" rtl="0" eaLnBrk="1" hangingPunct="1"/>
            <a:r>
              <a:rPr lang="en-US" altLang="he-IL" sz="2000" dirty="0">
                <a:latin typeface="+mn-lt"/>
              </a:rPr>
              <a:t>We, as the Members and employees of the EFQM</a:t>
            </a:r>
          </a:p>
          <a:p>
            <a:pPr lvl="1" algn="l" rtl="0" eaLnBrk="1" hangingPunct="1">
              <a:buFont typeface="Wingdings" pitchFamily="2" charset="2"/>
              <a:buChar char="Ø"/>
            </a:pPr>
            <a:r>
              <a:rPr lang="en-US" altLang="he-IL" sz="2000" dirty="0">
                <a:latin typeface="+mn-lt"/>
              </a:rPr>
              <a:t>Strive for organizational </a:t>
            </a:r>
            <a:r>
              <a:rPr lang="en-US" altLang="he-IL" sz="2000" u="sng" dirty="0">
                <a:latin typeface="+mn-lt"/>
              </a:rPr>
              <a:t>excellence</a:t>
            </a:r>
            <a:endParaRPr lang="en-US" altLang="he-IL" sz="2000" dirty="0">
              <a:latin typeface="+mn-lt"/>
            </a:endParaRPr>
          </a:p>
          <a:p>
            <a:pPr algn="l" rtl="0" eaLnBrk="1" hangingPunct="1"/>
            <a:endParaRPr lang="en-US" altLang="he-IL" sz="2000" dirty="0">
              <a:latin typeface="+mn-lt"/>
            </a:endParaRPr>
          </a:p>
          <a:p>
            <a:pPr algn="l" rtl="0" eaLnBrk="1" hangingPunct="1"/>
            <a:endParaRPr lang="en-US" altLang="he-IL" sz="2000" dirty="0">
              <a:latin typeface="+mn-lt"/>
            </a:endParaRPr>
          </a:p>
        </p:txBody>
      </p:sp>
      <p:grpSp>
        <p:nvGrpSpPr>
          <p:cNvPr id="15363" name="Group 4"/>
          <p:cNvGrpSpPr>
            <a:grpSpLocks/>
          </p:cNvGrpSpPr>
          <p:nvPr/>
        </p:nvGrpSpPr>
        <p:grpSpPr bwMode="auto">
          <a:xfrm>
            <a:off x="0" y="0"/>
            <a:ext cx="2699792" cy="609600"/>
            <a:chOff x="768" y="144"/>
            <a:chExt cx="1584" cy="384"/>
          </a:xfrm>
        </p:grpSpPr>
        <p:sp>
          <p:nvSpPr>
            <p:cNvPr id="15364" name="Text Box 5"/>
            <p:cNvSpPr txBox="1">
              <a:spLocks noChangeArrowheads="1"/>
            </p:cNvSpPr>
            <p:nvPr/>
          </p:nvSpPr>
          <p:spPr bwMode="auto">
            <a:xfrm>
              <a:off x="768" y="144"/>
              <a:ext cx="1584" cy="366"/>
            </a:xfrm>
            <a:prstGeom prst="rect">
              <a:avLst/>
            </a:pr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he-IL" sz="1600" dirty="0"/>
                <a:t>Excellence          Quality</a:t>
              </a:r>
            </a:p>
            <a:p>
              <a:pPr eaLnBrk="1" hangingPunct="1"/>
              <a:r>
                <a:rPr lang="en-US" altLang="he-IL" sz="1600" dirty="0"/>
                <a:t>Organization       Customer</a:t>
              </a:r>
            </a:p>
          </p:txBody>
        </p:sp>
        <p:sp>
          <p:nvSpPr>
            <p:cNvPr id="15365" name="AutoShape 6"/>
            <p:cNvSpPr>
              <a:spLocks noChangeArrowheads="1"/>
            </p:cNvSpPr>
            <p:nvPr/>
          </p:nvSpPr>
          <p:spPr bwMode="auto">
            <a:xfrm>
              <a:off x="1642" y="217"/>
              <a:ext cx="245" cy="71"/>
            </a:xfrm>
            <a:prstGeom prst="rightArrow">
              <a:avLst>
                <a:gd name="adj1" fmla="val 50000"/>
                <a:gd name="adj2" fmla="val 1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he-IL" altLang="he-IL" dirty="0"/>
            </a:p>
          </p:txBody>
        </p:sp>
        <p:sp>
          <p:nvSpPr>
            <p:cNvPr id="15366" name="AutoShape 7"/>
            <p:cNvSpPr>
              <a:spLocks noChangeArrowheads="1"/>
            </p:cNvSpPr>
            <p:nvPr/>
          </p:nvSpPr>
          <p:spPr bwMode="auto">
            <a:xfrm>
              <a:off x="1634" y="361"/>
              <a:ext cx="169" cy="71"/>
            </a:xfrm>
            <a:prstGeom prst="rightArrow">
              <a:avLst>
                <a:gd name="adj1" fmla="val 50000"/>
                <a:gd name="adj2" fmla="val 1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he-IL" altLang="he-IL" dirty="0"/>
            </a:p>
          </p:txBody>
        </p:sp>
        <p:sp>
          <p:nvSpPr>
            <p:cNvPr id="15367" name="Line 8"/>
            <p:cNvSpPr>
              <a:spLocks noChangeShapeType="1"/>
            </p:cNvSpPr>
            <p:nvPr/>
          </p:nvSpPr>
          <p:spPr bwMode="auto">
            <a:xfrm>
              <a:off x="768" y="528"/>
              <a:ext cx="1584"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p>
          </p:txBody>
        </p:sp>
        <p:sp>
          <p:nvSpPr>
            <p:cNvPr id="15368" name="Line 9"/>
            <p:cNvSpPr>
              <a:spLocks noChangeShapeType="1"/>
            </p:cNvSpPr>
            <p:nvPr/>
          </p:nvSpPr>
          <p:spPr bwMode="auto">
            <a:xfrm flipV="1">
              <a:off x="2352" y="144"/>
              <a:ext cx="0" cy="384"/>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p>
          </p:txBody>
        </p:sp>
      </p:grpSp>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2526659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251520" y="533400"/>
            <a:ext cx="8640960" cy="6207968"/>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3600" b="1" dirty="0"/>
              <a:t>Objectives of </a:t>
            </a:r>
            <a:r>
              <a:rPr lang="en-US" sz="3600" b="1" dirty="0" smtClean="0"/>
              <a:t>change:</a:t>
            </a:r>
          </a:p>
          <a:p>
            <a:endParaRPr lang="en-US" sz="3600" b="1" u="sng" dirty="0"/>
          </a:p>
          <a:p>
            <a:pPr marL="571500" indent="-571500" rtl="0">
              <a:buFont typeface="Arial" panose="020B0604020202020204" pitchFamily="34" charset="0"/>
              <a:buChar char="•"/>
            </a:pPr>
            <a:r>
              <a:rPr lang="en-US" sz="3600" dirty="0">
                <a:solidFill>
                  <a:srgbClr val="00B050"/>
                </a:solidFill>
              </a:rPr>
              <a:t>To amplify and improve the dimensions of the positive </a:t>
            </a:r>
            <a:r>
              <a:rPr lang="en-US" sz="3600" dirty="0" smtClean="0">
                <a:solidFill>
                  <a:srgbClr val="00B050"/>
                </a:solidFill>
              </a:rPr>
              <a:t>phenomenon / success – what </a:t>
            </a:r>
            <a:r>
              <a:rPr lang="en-US" sz="3600" b="1" dirty="0" smtClean="0">
                <a:solidFill>
                  <a:srgbClr val="00B050"/>
                </a:solidFill>
              </a:rPr>
              <a:t>has been </a:t>
            </a:r>
            <a:r>
              <a:rPr lang="en-US" sz="3600" dirty="0" smtClean="0">
                <a:solidFill>
                  <a:srgbClr val="00B050"/>
                </a:solidFill>
              </a:rPr>
              <a:t>done.</a:t>
            </a:r>
          </a:p>
          <a:p>
            <a:pPr marL="571500" indent="-571500" rtl="0">
              <a:buFont typeface="Arial" panose="020B0604020202020204" pitchFamily="34" charset="0"/>
              <a:buChar char="•"/>
            </a:pPr>
            <a:r>
              <a:rPr lang="en-US" sz="3600" dirty="0">
                <a:solidFill>
                  <a:srgbClr val="FF0000"/>
                </a:solidFill>
              </a:rPr>
              <a:t>To reduce and minimize the dimensions of a negative </a:t>
            </a:r>
            <a:r>
              <a:rPr lang="en-US" sz="3600" dirty="0" smtClean="0">
                <a:solidFill>
                  <a:srgbClr val="FF0000"/>
                </a:solidFill>
              </a:rPr>
              <a:t>phenomenon / failure – what </a:t>
            </a:r>
            <a:r>
              <a:rPr lang="en-US" sz="3600" b="1" dirty="0" smtClean="0">
                <a:solidFill>
                  <a:srgbClr val="FF0000"/>
                </a:solidFill>
              </a:rPr>
              <a:t>should be </a:t>
            </a:r>
            <a:r>
              <a:rPr lang="en-US" sz="3600" dirty="0" smtClean="0">
                <a:solidFill>
                  <a:srgbClr val="FF0000"/>
                </a:solidFill>
              </a:rPr>
              <a:t>done.</a:t>
            </a:r>
          </a:p>
        </p:txBody>
      </p:sp>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2937667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251520" y="533400"/>
            <a:ext cx="8568952" cy="6207968"/>
          </a:xfrm>
          <a:prstGeom prst="rect">
            <a:avLst/>
          </a:prstGeom>
        </p:spPr>
        <p:txBody>
          <a:bodyPr>
            <a:normAutofit fontScale="92500" lnSpcReduction="10000"/>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pPr rtl="0"/>
            <a:r>
              <a:rPr lang="en-US" sz="2400" b="1" dirty="0"/>
              <a:t>Every organization, commercial or public, and human being – during all his life, conducts a broad range of activities on a daily basis. The goods and services, provided by organization or mankind, reach a wide spectrum of intended recipients; him/herself, employees, customers, suppliers, communities and more</a:t>
            </a:r>
            <a:r>
              <a:rPr lang="en-US" sz="2400" b="1" dirty="0" smtClean="0"/>
              <a:t>.</a:t>
            </a:r>
            <a:endParaRPr lang="en-US" sz="2400" dirty="0"/>
          </a:p>
          <a:p>
            <a:pPr rtl="0"/>
            <a:r>
              <a:rPr lang="en-US" sz="2400" b="1" dirty="0"/>
              <a:t>Measuring the results of those activities is prerequisite to knowing if they were successful and to what degree. Measurement alone is not enough to provide the knowledge of whether more could be achieved. Two main activities are recommended</a:t>
            </a:r>
            <a:r>
              <a:rPr lang="en-US" sz="2400" b="1" dirty="0" smtClean="0"/>
              <a:t>:</a:t>
            </a:r>
          </a:p>
          <a:p>
            <a:pPr rtl="0"/>
            <a:endParaRPr lang="en-US" sz="2400" dirty="0"/>
          </a:p>
          <a:p>
            <a:pPr marL="457200" indent="-457200" rtl="0">
              <a:buAutoNum type="arabicPeriod"/>
            </a:pPr>
            <a:r>
              <a:rPr lang="en-US" sz="2400" b="1" dirty="0" smtClean="0"/>
              <a:t>Analyzing </a:t>
            </a:r>
            <a:r>
              <a:rPr lang="en-US" sz="2400" b="1" dirty="0"/>
              <a:t>the reasons underlying </a:t>
            </a:r>
            <a:r>
              <a:rPr lang="en-US" sz="2400" b="1" dirty="0">
                <a:solidFill>
                  <a:srgbClr val="FF0000"/>
                </a:solidFill>
              </a:rPr>
              <a:t>faults, failures, deficiencies and </a:t>
            </a:r>
            <a:r>
              <a:rPr lang="en-US" sz="2400" b="1" dirty="0" smtClean="0">
                <a:solidFill>
                  <a:srgbClr val="FF0000"/>
                </a:solidFill>
              </a:rPr>
              <a:t>other </a:t>
            </a:r>
            <a:r>
              <a:rPr lang="en-US" sz="2400" b="1" dirty="0">
                <a:solidFill>
                  <a:srgbClr val="FF0000"/>
                </a:solidFill>
              </a:rPr>
              <a:t>manifestations</a:t>
            </a:r>
            <a:r>
              <a:rPr lang="en-US" sz="2400" b="1" dirty="0"/>
              <a:t> of why greater success was not achieved.</a:t>
            </a:r>
            <a:endParaRPr lang="en-US" sz="2400" dirty="0"/>
          </a:p>
          <a:p>
            <a:pPr marL="457200" indent="-457200" rtl="0">
              <a:buFont typeface="+mj-lt"/>
              <a:buAutoNum type="arabicPeriod"/>
            </a:pPr>
            <a:r>
              <a:rPr lang="en-US" sz="2400" b="1" dirty="0" smtClean="0"/>
              <a:t>Planning </a:t>
            </a:r>
            <a:r>
              <a:rPr lang="en-US" sz="2400" b="1" dirty="0">
                <a:solidFill>
                  <a:srgbClr val="00B050"/>
                </a:solidFill>
              </a:rPr>
              <a:t>improvement and preventive actions</a:t>
            </a:r>
            <a:r>
              <a:rPr lang="en-US" sz="2400" b="1" dirty="0"/>
              <a:t>, based both on </a:t>
            </a:r>
            <a:r>
              <a:rPr lang="en-US" sz="2400" b="1" dirty="0">
                <a:solidFill>
                  <a:srgbClr val="00B050"/>
                </a:solidFill>
              </a:rPr>
              <a:t>successes</a:t>
            </a:r>
            <a:r>
              <a:rPr lang="en-US" sz="2400" b="1" dirty="0"/>
              <a:t> of others in similar circumstances and with the hope that they also measure their successes and publish them, so that others may learn.</a:t>
            </a:r>
            <a:endParaRPr lang="en-US" sz="2400" dirty="0"/>
          </a:p>
          <a:p>
            <a:pPr rtl="0"/>
            <a:r>
              <a:rPr lang="en-US" sz="2400" dirty="0"/>
              <a:t> </a:t>
            </a:r>
          </a:p>
          <a:p>
            <a:pPr rtl="0"/>
            <a:r>
              <a:rPr lang="en-US" sz="3600" b="1" dirty="0" smtClean="0"/>
              <a:t> </a:t>
            </a:r>
          </a:p>
          <a:p>
            <a:pPr rtl="0"/>
            <a:endParaRPr lang="en-US" sz="3600" b="1" dirty="0" smtClean="0">
              <a:solidFill>
                <a:srgbClr val="FF0000"/>
              </a:solidFill>
            </a:endParaRPr>
          </a:p>
        </p:txBody>
      </p:sp>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2937935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1331640" y="533400"/>
            <a:ext cx="6588732" cy="5991944"/>
          </a:xfrm>
          <a:prstGeom prst="rect">
            <a:avLst/>
          </a:prstGeom>
        </p:spPr>
        <p:txBody>
          <a:bodyPr>
            <a:normAutofit fontScale="92500" lnSpcReduction="10000"/>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3200" u="sng" dirty="0">
                <a:solidFill>
                  <a:srgbClr val="1F497D"/>
                </a:solidFill>
              </a:rPr>
              <a:t>To summarize and conclude:</a:t>
            </a:r>
          </a:p>
          <a:p>
            <a:pPr marL="457200" indent="-457200" rtl="0">
              <a:buFont typeface="Arial" panose="020B0604020202020204" pitchFamily="34" charset="0"/>
              <a:buChar char="•"/>
            </a:pPr>
            <a:r>
              <a:rPr lang="en-US" sz="3200" dirty="0">
                <a:solidFill>
                  <a:srgbClr val="1F497D"/>
                </a:solidFill>
              </a:rPr>
              <a:t>Background</a:t>
            </a:r>
          </a:p>
          <a:p>
            <a:pPr marL="457200" indent="-457200" rtl="0">
              <a:buFont typeface="Arial" panose="020B0604020202020204" pitchFamily="34" charset="0"/>
              <a:buChar char="•"/>
            </a:pPr>
            <a:r>
              <a:rPr lang="en-US" sz="3200" dirty="0">
                <a:solidFill>
                  <a:srgbClr val="1F497D"/>
                </a:solidFill>
              </a:rPr>
              <a:t>Data</a:t>
            </a:r>
          </a:p>
          <a:p>
            <a:pPr marL="457200" indent="-457200" rtl="0">
              <a:buFont typeface="Arial" panose="020B0604020202020204" pitchFamily="34" charset="0"/>
              <a:buChar char="•"/>
            </a:pPr>
            <a:r>
              <a:rPr lang="en-US" sz="3200" dirty="0">
                <a:solidFill>
                  <a:srgbClr val="1F497D"/>
                </a:solidFill>
              </a:rPr>
              <a:t>Population: 8.4 Million</a:t>
            </a:r>
          </a:p>
          <a:p>
            <a:pPr marL="457200" indent="-457200" rtl="0">
              <a:buFont typeface="Arial" panose="020B0604020202020204" pitchFamily="34" charset="0"/>
              <a:buChar char="•"/>
            </a:pPr>
            <a:r>
              <a:rPr lang="en-US" sz="3200" dirty="0">
                <a:solidFill>
                  <a:srgbClr val="1F497D"/>
                </a:solidFill>
              </a:rPr>
              <a:t>Money: 114 billion US dollars</a:t>
            </a:r>
          </a:p>
          <a:p>
            <a:pPr marL="457200" indent="-457200" rtl="0">
              <a:buFont typeface="Arial" panose="020B0604020202020204" pitchFamily="34" charset="0"/>
              <a:buChar char="•"/>
            </a:pPr>
            <a:r>
              <a:rPr lang="en-US" sz="3200" dirty="0">
                <a:solidFill>
                  <a:srgbClr val="1F497D"/>
                </a:solidFill>
              </a:rPr>
              <a:t>Time: 31 years</a:t>
            </a:r>
          </a:p>
          <a:p>
            <a:pPr marL="457200" indent="-457200" rtl="0">
              <a:buFont typeface="Arial" panose="020B0604020202020204" pitchFamily="34" charset="0"/>
              <a:buChar char="•"/>
            </a:pPr>
            <a:r>
              <a:rPr lang="en-US" sz="3200" b="1" dirty="0">
                <a:solidFill>
                  <a:srgbClr val="00B050"/>
                </a:solidFill>
              </a:rPr>
              <a:t>Improvement: 43.7%</a:t>
            </a:r>
          </a:p>
          <a:p>
            <a:endParaRPr lang="en-US" sz="3200" dirty="0">
              <a:solidFill>
                <a:srgbClr val="1F497D"/>
              </a:solidFill>
            </a:endParaRPr>
          </a:p>
          <a:p>
            <a:r>
              <a:rPr lang="he-IL" sz="3200" u="sng" dirty="0">
                <a:solidFill>
                  <a:srgbClr val="1F497D"/>
                </a:solidFill>
              </a:rPr>
              <a:t>:</a:t>
            </a:r>
            <a:r>
              <a:rPr lang="en-US" sz="3200" u="sng" dirty="0">
                <a:solidFill>
                  <a:srgbClr val="1F497D"/>
                </a:solidFill>
              </a:rPr>
              <a:t>examples of life quality improvement</a:t>
            </a:r>
          </a:p>
          <a:p>
            <a:pPr marL="457200" indent="-457200" rtl="0">
              <a:buFont typeface="Arial" panose="020B0604020202020204" pitchFamily="34" charset="0"/>
              <a:buChar char="•"/>
            </a:pPr>
            <a:r>
              <a:rPr lang="en-US" sz="2800" dirty="0">
                <a:solidFill>
                  <a:srgbClr val="1F497D"/>
                </a:solidFill>
              </a:rPr>
              <a:t>number / percentage of population travelling abroad</a:t>
            </a:r>
          </a:p>
          <a:p>
            <a:pPr marL="457200" indent="-457200" rtl="0">
              <a:buFont typeface="Arial" panose="020B0604020202020204" pitchFamily="34" charset="0"/>
              <a:buChar char="•"/>
            </a:pPr>
            <a:r>
              <a:rPr lang="en-US" sz="2800" dirty="0">
                <a:solidFill>
                  <a:srgbClr val="1F497D"/>
                </a:solidFill>
              </a:rPr>
              <a:t>number / percentage of children participating in educational programs</a:t>
            </a:r>
          </a:p>
          <a:p>
            <a:pPr marL="457200" indent="-457200" rtl="0">
              <a:buFont typeface="Arial" panose="020B0604020202020204" pitchFamily="34" charset="0"/>
              <a:buChar char="•"/>
            </a:pPr>
            <a:r>
              <a:rPr lang="en-US" sz="2800" dirty="0">
                <a:solidFill>
                  <a:srgbClr val="1F497D"/>
                </a:solidFill>
              </a:rPr>
              <a:t>Number / percentage of automobiles per resident / family</a:t>
            </a:r>
          </a:p>
        </p:txBody>
      </p:sp>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1416870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395536" y="1052736"/>
            <a:ext cx="8352928" cy="4824536"/>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pPr algn="ctr" rtl="0"/>
            <a:r>
              <a:rPr lang="en-US" sz="3600" b="1" dirty="0">
                <a:solidFill>
                  <a:srgbClr val="1F497D"/>
                </a:solidFill>
              </a:rPr>
              <a:t>Based on the model shown here today, it is possible to estimate that: </a:t>
            </a:r>
          </a:p>
          <a:p>
            <a:pPr algn="ctr" rtl="0"/>
            <a:endParaRPr lang="en-US" sz="3600" b="1" dirty="0">
              <a:solidFill>
                <a:srgbClr val="1F497D"/>
              </a:solidFill>
            </a:endParaRPr>
          </a:p>
          <a:p>
            <a:pPr algn="ctr" rtl="0"/>
            <a:r>
              <a:rPr lang="he-IL" sz="3600" b="1" dirty="0">
                <a:solidFill>
                  <a:srgbClr val="1F497D"/>
                </a:solidFill>
              </a:rPr>
              <a:t>"</a:t>
            </a:r>
            <a:r>
              <a:rPr lang="en-US" sz="3600" b="1" dirty="0">
                <a:solidFill>
                  <a:srgbClr val="1F497D"/>
                </a:solidFill>
              </a:rPr>
              <a:t>The quality of life of Israelis </a:t>
            </a:r>
            <a:r>
              <a:rPr lang="en-US" sz="3600" b="1" dirty="0">
                <a:solidFill>
                  <a:srgbClr val="00B050"/>
                </a:solidFill>
              </a:rPr>
              <a:t>has improved </a:t>
            </a:r>
            <a:r>
              <a:rPr lang="en-US" sz="3600" b="1" dirty="0">
                <a:solidFill>
                  <a:srgbClr val="1F497D"/>
                </a:solidFill>
              </a:rPr>
              <a:t>during the past 31 years (1984 – 2015) by 43.7% !!!” </a:t>
            </a:r>
            <a:r>
              <a:rPr lang="he-IL" sz="3600" b="1" dirty="0">
                <a:solidFill>
                  <a:srgbClr val="1F497D"/>
                </a:solidFill>
              </a:rPr>
              <a:t> </a:t>
            </a:r>
            <a:endParaRPr lang="en-US" sz="3600" dirty="0">
              <a:solidFill>
                <a:srgbClr val="1F497D"/>
              </a:solidFill>
            </a:endParaRPr>
          </a:p>
        </p:txBody>
      </p:sp>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854474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txBox="1">
            <a:spLocks/>
          </p:cNvSpPr>
          <p:nvPr/>
        </p:nvSpPr>
        <p:spPr>
          <a:xfrm>
            <a:off x="179512" y="4365104"/>
            <a:ext cx="8784976" cy="1512168"/>
          </a:xfrm>
          <a:prstGeom prst="rect">
            <a:avLst/>
          </a:prstGeom>
        </p:spPr>
        <p:txBody>
          <a:bodyPr>
            <a:normAutofit lnSpcReduction="10000"/>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pPr algn="ctr"/>
            <a:endParaRPr lang="en-US" sz="3200" b="1" dirty="0" smtClean="0">
              <a:effectLst>
                <a:outerShdw blurRad="38100" dist="38100" dir="2700000" algn="tl">
                  <a:srgbClr val="000000">
                    <a:alpha val="43137"/>
                  </a:srgbClr>
                </a:outerShdw>
              </a:effectLst>
            </a:endParaRPr>
          </a:p>
          <a:p>
            <a:pPr algn="ctr"/>
            <a:r>
              <a:rPr lang="en-US" sz="3200" b="1" dirty="0" smtClean="0"/>
              <a:t>“The Race for Excellence </a:t>
            </a:r>
          </a:p>
          <a:p>
            <a:pPr algn="ctr"/>
            <a:r>
              <a:rPr lang="en-US" sz="3200" b="1" dirty="0" smtClean="0"/>
              <a:t>has no Finish Line”</a:t>
            </a:r>
          </a:p>
        </p:txBody>
      </p:sp>
      <p:pic>
        <p:nvPicPr>
          <p:cNvPr id="2" name="Picture 2" descr="http://www.healthylifestylesliving.com/wp-content/uploads/2012/10/Life-Experiences-See-You-At-The-Finish-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51" y="1328166"/>
            <a:ext cx="8098497" cy="3036938"/>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כותרת תחתונה 3"/>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37149528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179512" y="1556792"/>
            <a:ext cx="8784976" cy="4536504"/>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pPr algn="ctr"/>
            <a:r>
              <a:rPr lang="en-US" sz="3200" b="1" dirty="0"/>
              <a:t>I recommend and encourage you, </a:t>
            </a:r>
            <a:r>
              <a:rPr lang="en-US" sz="3200" b="1" dirty="0" smtClean="0"/>
              <a:t/>
            </a:r>
            <a:br>
              <a:rPr lang="en-US" sz="3200" b="1" dirty="0" smtClean="0"/>
            </a:br>
            <a:r>
              <a:rPr lang="en-US" sz="3200" b="1" dirty="0" smtClean="0"/>
              <a:t>to </a:t>
            </a:r>
            <a:r>
              <a:rPr lang="en-US" sz="3200" b="1" dirty="0"/>
              <a:t>initiate a similar process </a:t>
            </a:r>
            <a:r>
              <a:rPr lang="en-US" sz="3200" b="1" dirty="0" smtClean="0"/>
              <a:t>– </a:t>
            </a:r>
            <a:br>
              <a:rPr lang="en-US" sz="3200" b="1" dirty="0" smtClean="0"/>
            </a:br>
            <a:r>
              <a:rPr lang="en-US" sz="3200" b="1" dirty="0" smtClean="0"/>
              <a:t>as </a:t>
            </a:r>
            <a:r>
              <a:rPr lang="en-US" sz="3200" b="1" dirty="0"/>
              <a:t>I presented you here today,  </a:t>
            </a:r>
            <a:r>
              <a:rPr lang="en-US" sz="3200" b="1" dirty="0" smtClean="0"/>
              <a:t/>
            </a:r>
            <a:br>
              <a:rPr lang="en-US" sz="3200" b="1" dirty="0" smtClean="0"/>
            </a:br>
            <a:r>
              <a:rPr lang="en-US" sz="3200" b="1" dirty="0" smtClean="0"/>
              <a:t>in </a:t>
            </a:r>
            <a:r>
              <a:rPr lang="en-US" sz="3200" b="1" dirty="0"/>
              <a:t>order to develop a </a:t>
            </a:r>
            <a:r>
              <a:rPr lang="en-US" sz="3200" b="1" dirty="0" smtClean="0"/>
              <a:t/>
            </a:r>
            <a:br>
              <a:rPr lang="en-US" sz="3200" b="1" dirty="0" smtClean="0"/>
            </a:br>
            <a:r>
              <a:rPr lang="en-US" sz="3200" b="1" dirty="0" smtClean="0"/>
              <a:t>“</a:t>
            </a:r>
            <a:r>
              <a:rPr lang="en-US" sz="3200" b="1" dirty="0"/>
              <a:t>National Excellence &amp; Quality of Life” Indicator, also in your country!!!   </a:t>
            </a:r>
            <a:endParaRPr lang="en-US" sz="3200" dirty="0">
              <a:effectLst/>
            </a:endParaRPr>
          </a:p>
        </p:txBody>
      </p:sp>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776402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4482"/>
            <a:ext cx="4464496" cy="648781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13012274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179512" y="836712"/>
            <a:ext cx="8784976" cy="1656184"/>
          </a:xfrm>
          <a:prstGeom prst="rect">
            <a:avLst/>
          </a:prstGeom>
        </p:spPr>
        <p:txBody>
          <a:bodyPr>
            <a:no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pPr algn="ctr"/>
            <a:r>
              <a:rPr lang="en-US" sz="8000" b="1" dirty="0"/>
              <a:t>Thank You</a:t>
            </a:r>
          </a:p>
          <a:p>
            <a:pPr algn="ctr"/>
            <a:endParaRPr lang="he-IL" sz="8000" b="1" dirty="0" smtClean="0">
              <a:effectLst>
                <a:outerShdw blurRad="38100" dist="38100" dir="2700000" algn="tl">
                  <a:srgbClr val="000000">
                    <a:alpha val="43137"/>
                  </a:srgbClr>
                </a:outerShdw>
              </a:effectLst>
            </a:endParaRPr>
          </a:p>
          <a:p>
            <a:pPr algn="ctr"/>
            <a:endParaRPr lang="en-US" sz="8000" b="1" dirty="0" smtClean="0">
              <a:effectLst>
                <a:outerShdw blurRad="38100" dist="38100" dir="2700000" algn="tl">
                  <a:srgbClr val="000000">
                    <a:alpha val="43137"/>
                  </a:srgbClr>
                </a:outerShdw>
              </a:effectLst>
            </a:endParaRPr>
          </a:p>
          <a:p>
            <a:pPr algn="ctr"/>
            <a:r>
              <a:rPr lang="en-US" sz="8000" b="1" dirty="0" smtClean="0">
                <a:hlinkClick r:id="rId2"/>
              </a:rPr>
              <a:t>www.huli.co.il</a:t>
            </a:r>
            <a:endParaRPr lang="en-US" sz="8000" b="1" dirty="0" smtClean="0"/>
          </a:p>
        </p:txBody>
      </p:sp>
      <p:pic>
        <p:nvPicPr>
          <p:cNvPr id="2050" name="Picture 2" descr="http://etc-mysitemyway.s3.amazonaws.com/icons/legacy-previews/icons/green-metallic-orbs-icons-natural-wonders/052231-green-metallic-orb-icon-natural-wonders-flow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167" y="2132856"/>
            <a:ext cx="2629665" cy="3068960"/>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32045854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179512" y="1916832"/>
            <a:ext cx="8784976" cy="3636404"/>
          </a:xfrm>
          <a:prstGeom prst="rect">
            <a:avLst/>
          </a:prstGeom>
        </p:spPr>
        <p:txBody>
          <a:bodyPr>
            <a:no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pPr algn="ctr"/>
            <a:r>
              <a:rPr lang="en-US" sz="6600" b="1" dirty="0"/>
              <a:t>Questions</a:t>
            </a:r>
            <a:r>
              <a:rPr lang="en-US" sz="6600" b="1" dirty="0" smtClean="0"/>
              <a:t>???</a:t>
            </a:r>
          </a:p>
          <a:p>
            <a:pPr algn="ctr"/>
            <a:r>
              <a:rPr lang="en-US" sz="6600" b="1" dirty="0" smtClean="0"/>
              <a:t>Answers</a:t>
            </a:r>
            <a:r>
              <a:rPr lang="en-US" sz="6600" b="1" dirty="0"/>
              <a:t>!!!</a:t>
            </a:r>
            <a:endParaRPr lang="en-US" sz="6600" dirty="0"/>
          </a:p>
          <a:p>
            <a:pPr algn="ctr"/>
            <a:endParaRPr lang="he-IL" sz="6600" b="1" dirty="0" smtClean="0">
              <a:effectLst>
                <a:outerShdw blurRad="38100" dist="38100" dir="2700000" algn="tl">
                  <a:srgbClr val="000000">
                    <a:alpha val="43137"/>
                  </a:srgbClr>
                </a:outerShdw>
              </a:effectLst>
            </a:endParaRPr>
          </a:p>
          <a:p>
            <a:pPr algn="ctr"/>
            <a:endParaRPr lang="en-US" sz="6600" b="1" dirty="0" smtClean="0">
              <a:effectLst>
                <a:outerShdw blurRad="38100" dist="38100" dir="2700000" algn="tl">
                  <a:srgbClr val="000000">
                    <a:alpha val="43137"/>
                  </a:srgbClr>
                </a:outerShdw>
              </a:effectLst>
            </a:endParaRPr>
          </a:p>
        </p:txBody>
      </p:sp>
      <p:sp>
        <p:nvSpPr>
          <p:cNvPr id="3" name="כותרת 1"/>
          <p:cNvSpPr txBox="1">
            <a:spLocks/>
          </p:cNvSpPr>
          <p:nvPr/>
        </p:nvSpPr>
        <p:spPr>
          <a:xfrm>
            <a:off x="251520" y="1484784"/>
            <a:ext cx="8784976" cy="5040560"/>
          </a:xfrm>
          <a:prstGeom prst="rect">
            <a:avLst/>
          </a:prstGeom>
        </p:spPr>
        <p:txBody>
          <a:bodyPr>
            <a:normAutofit/>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endParaRPr lang="en-US" sz="2800" dirty="0" smtClean="0"/>
          </a:p>
        </p:txBody>
      </p:sp>
      <p:sp>
        <p:nvSpPr>
          <p:cNvPr id="4" name="מציין מיקום של כותרת תחתונה 3"/>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30003249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9552" y="2007423"/>
            <a:ext cx="800323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he-IL" sz="3200" b="1" i="0" u="none" strike="noStrike" cap="none" normalizeH="0" baseline="0" dirty="0" smtClean="0">
                <a:ln>
                  <a:noFill/>
                </a:ln>
                <a:solidFill>
                  <a:srgbClr val="002060"/>
                </a:solidFill>
                <a:effectLst/>
                <a:latin typeface="Arial" pitchFamily="34" charset="0"/>
                <a:cs typeface="+mj-cs"/>
              </a:rPr>
              <a:t>Gross domestic product (GDP)</a:t>
            </a:r>
            <a:endParaRPr kumimoji="0" lang="he-IL" altLang="he-IL" sz="3200" b="0" i="0" u="none" strike="noStrike" cap="none" normalizeH="0" baseline="0" dirty="0" smtClean="0">
              <a:ln>
                <a:noFill/>
              </a:ln>
              <a:solidFill>
                <a:srgbClr val="002060"/>
              </a:solidFill>
              <a:effectLst/>
              <a:latin typeface="Arial" pitchFamily="34" charset="0"/>
              <a:cs typeface="+mj-cs"/>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he-IL" sz="3200" b="1" i="0" u="none" strike="noStrike" cap="none" normalizeH="0" baseline="0" dirty="0" smtClean="0">
                <a:ln>
                  <a:noFill/>
                </a:ln>
                <a:solidFill>
                  <a:srgbClr val="002060"/>
                </a:solidFill>
                <a:effectLst/>
                <a:latin typeface="Arial" pitchFamily="34" charset="0"/>
                <a:cs typeface="+mj-cs"/>
              </a:rPr>
              <a:t>Net domestic product (NDP</a:t>
            </a:r>
            <a:r>
              <a:rPr kumimoji="0" lang="he-IL" altLang="he-IL" sz="3200" b="1" i="0" u="none" strike="noStrike" cap="none" normalizeH="0" baseline="0" dirty="0" smtClean="0">
                <a:ln>
                  <a:noFill/>
                </a:ln>
                <a:solidFill>
                  <a:srgbClr val="002060"/>
                </a:solidFill>
                <a:effectLst/>
                <a:latin typeface="Arial" pitchFamily="34" charset="0"/>
                <a:cs typeface="+mj-cs"/>
              </a:rPr>
              <a:t> (</a:t>
            </a:r>
            <a:endParaRPr kumimoji="0" lang="he-IL" altLang="he-IL" sz="3200" b="0" i="0" u="none" strike="noStrike" cap="none" normalizeH="0" baseline="0" dirty="0" smtClean="0">
              <a:ln>
                <a:noFill/>
              </a:ln>
              <a:solidFill>
                <a:srgbClr val="002060"/>
              </a:solidFill>
              <a:effectLst/>
              <a:latin typeface="Arial" pitchFamily="34" charset="0"/>
              <a:cs typeface="+mj-cs"/>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he-IL" sz="3200" b="1" i="0" u="none" strike="noStrike" cap="none" normalizeH="0" baseline="0" dirty="0" smtClean="0">
                <a:ln>
                  <a:noFill/>
                </a:ln>
                <a:solidFill>
                  <a:srgbClr val="002060"/>
                </a:solidFill>
                <a:effectLst/>
                <a:latin typeface="Arial" pitchFamily="34" charset="0"/>
                <a:cs typeface="+mj-cs"/>
              </a:rPr>
              <a:t>Gross national income (GNI</a:t>
            </a:r>
            <a:r>
              <a:rPr kumimoji="0" lang="he-IL" altLang="he-IL" sz="3200" b="1" i="0" u="none" strike="noStrike" cap="none" normalizeH="0" baseline="0" dirty="0" smtClean="0">
                <a:ln>
                  <a:noFill/>
                </a:ln>
                <a:solidFill>
                  <a:srgbClr val="002060"/>
                </a:solidFill>
                <a:effectLst/>
                <a:latin typeface="Arial" pitchFamily="34" charset="0"/>
                <a:cs typeface="+mj-cs"/>
              </a:rPr>
              <a:t> (</a:t>
            </a:r>
          </a:p>
          <a:p>
            <a:pPr marL="514350" lvl="0" indent="-514350" algn="l" rtl="0" eaLnBrk="0" fontAlgn="base" hangingPunct="0">
              <a:spcBef>
                <a:spcPct val="0"/>
              </a:spcBef>
              <a:spcAft>
                <a:spcPct val="0"/>
              </a:spcAft>
              <a:buFont typeface="+mj-lt"/>
              <a:buAutoNum type="arabicPeriod"/>
            </a:pPr>
            <a:r>
              <a:rPr lang="en-GB" sz="3200" b="1" dirty="0">
                <a:solidFill>
                  <a:srgbClr val="002060"/>
                </a:solidFill>
                <a:cs typeface="+mj-cs"/>
              </a:rPr>
              <a:t>Net national income (NNI) </a:t>
            </a:r>
            <a:endParaRPr lang="he-IL" sz="3200" b="1" dirty="0" smtClean="0">
              <a:solidFill>
                <a:srgbClr val="002060"/>
              </a:solidFill>
              <a:cs typeface="+mj-cs"/>
            </a:endParaRPr>
          </a:p>
          <a:p>
            <a:pPr marL="514350" indent="-514350" algn="l" rtl="0" eaLnBrk="0" fontAlgn="base" hangingPunct="0">
              <a:spcBef>
                <a:spcPct val="0"/>
              </a:spcBef>
              <a:spcAft>
                <a:spcPct val="0"/>
              </a:spcAft>
              <a:buFont typeface="+mj-lt"/>
              <a:buAutoNum type="arabicPeriod"/>
            </a:pPr>
            <a:r>
              <a:rPr lang="en-GB" sz="3200" b="1" dirty="0">
                <a:solidFill>
                  <a:srgbClr val="002060"/>
                </a:solidFill>
                <a:cs typeface="+mj-cs"/>
              </a:rPr>
              <a:t>Primary incomes (PI) </a:t>
            </a:r>
            <a:endParaRPr lang="en-GB" sz="3200" dirty="0">
              <a:solidFill>
                <a:srgbClr val="002060"/>
              </a:solidFill>
              <a:cs typeface="+mj-cs"/>
            </a:endParaRPr>
          </a:p>
          <a:p>
            <a:pPr lvl="0" algn="l" rtl="0" eaLnBrk="0" fontAlgn="base" hangingPunct="0">
              <a:spcBef>
                <a:spcPct val="0"/>
              </a:spcBef>
              <a:spcAft>
                <a:spcPct val="0"/>
              </a:spcAft>
            </a:pPr>
            <a:endParaRPr kumimoji="0" lang="he-IL" altLang="he-IL" sz="3200" b="0" i="0" u="none" strike="noStrike" cap="none" normalizeH="0" baseline="0" dirty="0" smtClean="0">
              <a:ln>
                <a:noFill/>
              </a:ln>
              <a:solidFill>
                <a:srgbClr val="002060"/>
              </a:solidFill>
              <a:effectLst/>
              <a:latin typeface="Arial" pitchFamily="34" charset="0"/>
              <a:cs typeface="+mj-cs"/>
            </a:endParaRPr>
          </a:p>
        </p:txBody>
      </p:sp>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2160931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 descr="http://www.cbs.gov.il/imgs/pixel.gif"/>
          <p:cNvSpPr>
            <a:spLocks noChangeAspect="1" noChangeArrowheads="1"/>
          </p:cNvSpPr>
          <p:nvPr/>
        </p:nvSpPr>
        <p:spPr bwMode="auto">
          <a:xfrm>
            <a:off x="650875" y="1600200"/>
            <a:ext cx="47625" cy="9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5" name="AutoShape 2" descr="http://www.cbs.gov.il/imgs/wrd2000.gif"/>
          <p:cNvSpPr>
            <a:spLocks noChangeAspect="1" noChangeArrowheads="1"/>
          </p:cNvSpPr>
          <p:nvPr/>
        </p:nvSpPr>
        <p:spPr bwMode="auto">
          <a:xfrm>
            <a:off x="650875" y="1600200"/>
            <a:ext cx="352425" cy="342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Rectangle 3"/>
          <p:cNvSpPr>
            <a:spLocks noChangeArrowheads="1"/>
          </p:cNvSpPr>
          <p:nvPr/>
        </p:nvSpPr>
        <p:spPr bwMode="auto">
          <a:xfrm>
            <a:off x="65087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400" b="0" i="0" u="none" strike="noStrike" cap="none" normalizeH="0" baseline="0" dirty="0" smtClean="0">
                <a:ln>
                  <a:noFill/>
                </a:ln>
                <a:solidFill>
                  <a:srgbClr val="1F497D"/>
                </a:solidFill>
                <a:effectLst/>
                <a:latin typeface="Arial" pitchFamily="34" charset="0"/>
                <a:cs typeface="Arial" pitchFamily="34" charset="0"/>
              </a:rPr>
              <a:t> </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539552" y="764704"/>
            <a:ext cx="8208912" cy="5601533"/>
          </a:xfrm>
          <a:prstGeom prst="rect">
            <a:avLst/>
          </a:prstGeom>
          <a:noFill/>
        </p:spPr>
        <p:txBody>
          <a:bodyPr wrap="square" rtlCol="1">
            <a:spAutoFit/>
          </a:bodyPr>
          <a:lstStyle/>
          <a:p>
            <a:pPr algn="l" rtl="0"/>
            <a:r>
              <a:rPr lang="en-US" sz="3200" b="1" u="sng" dirty="0">
                <a:solidFill>
                  <a:srgbClr val="FF0000"/>
                </a:solidFill>
              </a:rPr>
              <a:t>The term:</a:t>
            </a:r>
            <a:r>
              <a:rPr lang="en-US" sz="3200" b="1" dirty="0">
                <a:solidFill>
                  <a:srgbClr val="FF0000"/>
                </a:solidFill>
              </a:rPr>
              <a:t> Gross domestic product (GDP) </a:t>
            </a:r>
            <a:endParaRPr lang="en-US" sz="3200" dirty="0">
              <a:solidFill>
                <a:srgbClr val="FF0000"/>
              </a:solidFill>
            </a:endParaRPr>
          </a:p>
          <a:p>
            <a:pPr algn="l" rtl="0"/>
            <a:endParaRPr lang="en-US" b="1" u="sng" dirty="0" smtClean="0"/>
          </a:p>
          <a:p>
            <a:pPr algn="l" rtl="0"/>
            <a:r>
              <a:rPr lang="en-US" b="1" u="sng" dirty="0" smtClean="0"/>
              <a:t>Other </a:t>
            </a:r>
            <a:r>
              <a:rPr lang="en-US" b="1" u="sng" dirty="0"/>
              <a:t>names:</a:t>
            </a:r>
            <a:r>
              <a:rPr lang="en-US" dirty="0"/>
              <a:t> GDP at market prices, Gross domestic product, GDP </a:t>
            </a:r>
          </a:p>
          <a:p>
            <a:pPr algn="l" rtl="0"/>
            <a:endParaRPr lang="en-US" b="1" u="sng" dirty="0" smtClean="0"/>
          </a:p>
          <a:p>
            <a:pPr algn="l" rtl="0"/>
            <a:r>
              <a:rPr lang="en-US" b="1" u="sng" dirty="0" smtClean="0"/>
              <a:t>Subject</a:t>
            </a:r>
            <a:r>
              <a:rPr lang="en-US" b="1" u="sng" dirty="0"/>
              <a:t>:</a:t>
            </a:r>
            <a:r>
              <a:rPr lang="en-US" dirty="0"/>
              <a:t> National Accounts </a:t>
            </a:r>
          </a:p>
          <a:p>
            <a:pPr algn="l" rtl="0"/>
            <a:endParaRPr lang="en-US" sz="2800" b="1" u="sng" dirty="0" smtClean="0"/>
          </a:p>
          <a:p>
            <a:pPr algn="l" rtl="0"/>
            <a:r>
              <a:rPr lang="en-US" sz="2800" b="1" u="sng" dirty="0" smtClean="0"/>
              <a:t>Definition</a:t>
            </a:r>
            <a:r>
              <a:rPr lang="en-US" sz="2800" b="1" u="sng" dirty="0"/>
              <a:t>:</a:t>
            </a:r>
            <a:r>
              <a:rPr lang="en-US" sz="2800" dirty="0"/>
              <a:t> </a:t>
            </a:r>
            <a:r>
              <a:rPr lang="en-US" dirty="0"/>
              <a:t/>
            </a:r>
            <a:br>
              <a:rPr lang="en-US" dirty="0"/>
            </a:br>
            <a:r>
              <a:rPr lang="en-US" dirty="0"/>
              <a:t>The </a:t>
            </a:r>
            <a:r>
              <a:rPr lang="en-US" b="1" dirty="0">
                <a:solidFill>
                  <a:srgbClr val="FF0000"/>
                </a:solidFill>
              </a:rPr>
              <a:t>sum</a:t>
            </a:r>
            <a:r>
              <a:rPr lang="en-US" dirty="0">
                <a:solidFill>
                  <a:srgbClr val="FF0000"/>
                </a:solidFill>
              </a:rPr>
              <a:t> </a:t>
            </a:r>
            <a:r>
              <a:rPr lang="en-US" dirty="0"/>
              <a:t>of the gross values added of all resident producers (output </a:t>
            </a:r>
            <a:r>
              <a:rPr lang="en-US" b="1" dirty="0">
                <a:solidFill>
                  <a:srgbClr val="00B050"/>
                </a:solidFill>
              </a:rPr>
              <a:t>less </a:t>
            </a:r>
            <a:r>
              <a:rPr lang="en-US" dirty="0"/>
              <a:t>intermediate consumption), </a:t>
            </a:r>
            <a:r>
              <a:rPr lang="en-US" b="1" dirty="0">
                <a:solidFill>
                  <a:srgbClr val="FF0000"/>
                </a:solidFill>
              </a:rPr>
              <a:t>plus</a:t>
            </a:r>
            <a:r>
              <a:rPr lang="en-US" dirty="0">
                <a:solidFill>
                  <a:srgbClr val="FF0000"/>
                </a:solidFill>
              </a:rPr>
              <a:t> </a:t>
            </a:r>
            <a:r>
              <a:rPr lang="en-US" dirty="0"/>
              <a:t>any taxes </a:t>
            </a:r>
          </a:p>
          <a:p>
            <a:pPr algn="l" rtl="0"/>
            <a:r>
              <a:rPr lang="en-US" b="1" dirty="0">
                <a:solidFill>
                  <a:srgbClr val="00B050"/>
                </a:solidFill>
              </a:rPr>
              <a:t>less</a:t>
            </a:r>
            <a:r>
              <a:rPr lang="en-US" dirty="0"/>
              <a:t> subsidies on products not already included in the value of output. GDP is also derived as the </a:t>
            </a:r>
            <a:r>
              <a:rPr lang="en-US" b="1" dirty="0">
                <a:solidFill>
                  <a:srgbClr val="FF0000"/>
                </a:solidFill>
              </a:rPr>
              <a:t>sum</a:t>
            </a:r>
            <a:r>
              <a:rPr lang="en-US" dirty="0">
                <a:solidFill>
                  <a:srgbClr val="FF0000"/>
                </a:solidFill>
              </a:rPr>
              <a:t> </a:t>
            </a:r>
            <a:r>
              <a:rPr lang="en-US" dirty="0"/>
              <a:t>of expenditure</a:t>
            </a:r>
          </a:p>
          <a:p>
            <a:pPr algn="l" rtl="0"/>
            <a:r>
              <a:rPr lang="en-US" dirty="0"/>
              <a:t>on final consumption </a:t>
            </a:r>
            <a:r>
              <a:rPr lang="en-US" b="1" dirty="0">
                <a:solidFill>
                  <a:srgbClr val="FF0000"/>
                </a:solidFill>
              </a:rPr>
              <a:t>plus</a:t>
            </a:r>
            <a:r>
              <a:rPr lang="en-US" dirty="0">
                <a:solidFill>
                  <a:srgbClr val="FF0000"/>
                </a:solidFill>
              </a:rPr>
              <a:t> </a:t>
            </a:r>
            <a:r>
              <a:rPr lang="en-US" dirty="0"/>
              <a:t>gross capital formation </a:t>
            </a:r>
            <a:r>
              <a:rPr lang="en-US" b="1" dirty="0">
                <a:solidFill>
                  <a:srgbClr val="FF0000"/>
                </a:solidFill>
              </a:rPr>
              <a:t>plus</a:t>
            </a:r>
            <a:r>
              <a:rPr lang="en-US" dirty="0">
                <a:solidFill>
                  <a:srgbClr val="FF0000"/>
                </a:solidFill>
              </a:rPr>
              <a:t> </a:t>
            </a:r>
            <a:r>
              <a:rPr lang="en-US" dirty="0"/>
              <a:t>exports </a:t>
            </a:r>
            <a:r>
              <a:rPr lang="en-US" b="1" dirty="0">
                <a:solidFill>
                  <a:srgbClr val="00B050"/>
                </a:solidFill>
              </a:rPr>
              <a:t>less</a:t>
            </a:r>
            <a:r>
              <a:rPr lang="en-US" dirty="0">
                <a:solidFill>
                  <a:srgbClr val="00B050"/>
                </a:solidFill>
              </a:rPr>
              <a:t> </a:t>
            </a:r>
            <a:r>
              <a:rPr lang="en-US" dirty="0"/>
              <a:t>imports. In addition GDP is derived as </a:t>
            </a:r>
            <a:r>
              <a:rPr lang="en-US" b="1" dirty="0">
                <a:solidFill>
                  <a:srgbClr val="FF0000"/>
                </a:solidFill>
              </a:rPr>
              <a:t>sum</a:t>
            </a:r>
            <a:r>
              <a:rPr lang="en-US" b="1" dirty="0"/>
              <a:t> </a:t>
            </a:r>
            <a:r>
              <a:rPr lang="en-US" dirty="0"/>
              <a:t>of</a:t>
            </a:r>
          </a:p>
          <a:p>
            <a:pPr algn="l" rtl="0"/>
            <a:r>
              <a:rPr lang="en-US" dirty="0"/>
              <a:t>primary incomes distributed by resident producer units: compensation of employees </a:t>
            </a:r>
            <a:r>
              <a:rPr lang="en-US" b="1" dirty="0">
                <a:solidFill>
                  <a:srgbClr val="FF0000"/>
                </a:solidFill>
              </a:rPr>
              <a:t>plus</a:t>
            </a:r>
            <a:r>
              <a:rPr lang="en-US" dirty="0">
                <a:solidFill>
                  <a:srgbClr val="FF0000"/>
                </a:solidFill>
              </a:rPr>
              <a:t> </a:t>
            </a:r>
            <a:r>
              <a:rPr lang="en-US" dirty="0"/>
              <a:t>gross operating surplus</a:t>
            </a:r>
          </a:p>
          <a:p>
            <a:pPr algn="l" rtl="0"/>
            <a:r>
              <a:rPr lang="en-US" b="1" dirty="0">
                <a:solidFill>
                  <a:srgbClr val="FF0000"/>
                </a:solidFill>
              </a:rPr>
              <a:t>plus</a:t>
            </a:r>
            <a:r>
              <a:rPr lang="en-US" dirty="0">
                <a:solidFill>
                  <a:srgbClr val="FF0000"/>
                </a:solidFill>
              </a:rPr>
              <a:t> </a:t>
            </a:r>
            <a:r>
              <a:rPr lang="en-US" dirty="0"/>
              <a:t>gross mixed incomes </a:t>
            </a:r>
            <a:r>
              <a:rPr lang="en-US" b="1" dirty="0">
                <a:solidFill>
                  <a:srgbClr val="FF0000"/>
                </a:solidFill>
              </a:rPr>
              <a:t>plus</a:t>
            </a:r>
            <a:r>
              <a:rPr lang="en-US" dirty="0">
                <a:solidFill>
                  <a:srgbClr val="FF0000"/>
                </a:solidFill>
              </a:rPr>
              <a:t> </a:t>
            </a:r>
            <a:r>
              <a:rPr lang="en-US" dirty="0"/>
              <a:t>taxes </a:t>
            </a:r>
            <a:r>
              <a:rPr lang="en-US" b="1" dirty="0">
                <a:solidFill>
                  <a:srgbClr val="00B050"/>
                </a:solidFill>
              </a:rPr>
              <a:t>less</a:t>
            </a:r>
            <a:r>
              <a:rPr lang="en-US" dirty="0"/>
              <a:t> subsidies on both production and imports.</a:t>
            </a:r>
          </a:p>
          <a:p>
            <a:pPr algn="l" rtl="0"/>
            <a:endParaRPr lang="he-IL" dirty="0"/>
          </a:p>
        </p:txBody>
      </p:sp>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576384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61640" y="420512"/>
            <a:ext cx="6480720" cy="618067"/>
          </a:xfrm>
          <a:prstGeom prst="rect">
            <a:avLst/>
          </a:prstGeom>
        </p:spPr>
        <p:txBody>
          <a:bodyPr>
            <a:normAutofit lnSpcReduction="10000"/>
          </a:bodyPr>
          <a:lstStyle>
            <a:lvl1pPr algn="l" defTabSz="914400" rtl="1" eaLnBrk="1" latinLnBrk="0" hangingPunct="1">
              <a:spcBef>
                <a:spcPct val="0"/>
              </a:spcBef>
              <a:buNone/>
              <a:defRPr sz="4000" kern="1200" spc="-100" baseline="0">
                <a:solidFill>
                  <a:schemeClr val="tx2"/>
                </a:solidFill>
                <a:latin typeface="+mj-lt"/>
                <a:ea typeface="+mj-ea"/>
                <a:cs typeface="+mj-cs"/>
              </a:defRPr>
            </a:lvl1pPr>
          </a:lstStyle>
          <a:p>
            <a:r>
              <a:rPr lang="en-US" sz="3600" b="1" dirty="0" smtClean="0">
                <a:solidFill>
                  <a:srgbClr val="1F497D"/>
                </a:solidFill>
              </a:rPr>
              <a:t>Bibliography</a:t>
            </a:r>
            <a:endParaRPr lang="en-US" sz="3600" b="1" dirty="0">
              <a:solidFill>
                <a:srgbClr val="1F497D"/>
              </a:solidFill>
            </a:endParaRPr>
          </a:p>
          <a:p>
            <a:endParaRPr lang="en-US" sz="3600" b="1" u="sng" dirty="0">
              <a:solidFill>
                <a:srgbClr val="1F497D"/>
              </a:solidFill>
            </a:endParaRPr>
          </a:p>
        </p:txBody>
      </p:sp>
      <p:sp>
        <p:nvSpPr>
          <p:cNvPr id="4" name="מלבן 3"/>
          <p:cNvSpPr/>
          <p:nvPr/>
        </p:nvSpPr>
        <p:spPr>
          <a:xfrm>
            <a:off x="61639" y="1339209"/>
            <a:ext cx="8834711" cy="3139321"/>
          </a:xfrm>
          <a:prstGeom prst="rect">
            <a:avLst/>
          </a:prstGeom>
        </p:spPr>
        <p:txBody>
          <a:bodyPr wrap="square">
            <a:spAutoFit/>
          </a:bodyPr>
          <a:lstStyle/>
          <a:p>
            <a:pPr marL="342900" indent="-342900" algn="l" rtl="0">
              <a:buAutoNum type="arabicPeriod"/>
            </a:pPr>
            <a:r>
              <a:rPr lang="en-US" dirty="0" smtClean="0"/>
              <a:t>"</a:t>
            </a:r>
            <a:r>
              <a:rPr lang="en-US" b="1" dirty="0" smtClean="0"/>
              <a:t>Management in Government: Moving towards Government at a Glance</a:t>
            </a:r>
            <a:r>
              <a:rPr lang="en-US" dirty="0" smtClean="0"/>
              <a:t>". </a:t>
            </a:r>
          </a:p>
          <a:p>
            <a:pPr algn="l" rtl="0"/>
            <a:r>
              <a:rPr lang="en-US" dirty="0"/>
              <a:t> </a:t>
            </a:r>
            <a:r>
              <a:rPr lang="en-US" dirty="0" smtClean="0"/>
              <a:t>     OECD 2006. On the net: </a:t>
            </a:r>
            <a:r>
              <a:rPr lang="en-US" u="sng" dirty="0" smtClean="0">
                <a:solidFill>
                  <a:schemeClr val="tx2"/>
                </a:solidFill>
              </a:rPr>
              <a:t>www.oecd.org</a:t>
            </a:r>
            <a:r>
              <a:rPr lang="en-US" dirty="0" smtClean="0"/>
              <a:t> </a:t>
            </a:r>
          </a:p>
          <a:p>
            <a:pPr algn="l" rtl="0"/>
            <a:endParaRPr lang="en-US" dirty="0" smtClean="0"/>
          </a:p>
          <a:p>
            <a:pPr algn="l" rtl="0"/>
            <a:r>
              <a:rPr lang="en-US" dirty="0" smtClean="0"/>
              <a:t>2. </a:t>
            </a:r>
            <a:r>
              <a:rPr lang="en-US" b="1" dirty="0" smtClean="0"/>
              <a:t>Excellence or Excelling</a:t>
            </a:r>
            <a:r>
              <a:rPr lang="en-US" dirty="0" smtClean="0"/>
              <a:t>. 2007 [Hebrew] on the net: </a:t>
            </a:r>
            <a:r>
              <a:rPr lang="en-US" dirty="0" smtClean="0">
                <a:solidFill>
                  <a:schemeClr val="tx2"/>
                </a:solidFill>
              </a:rPr>
              <a:t> </a:t>
            </a:r>
          </a:p>
          <a:p>
            <a:pPr algn="l" rtl="0"/>
            <a:r>
              <a:rPr lang="en-US" dirty="0">
                <a:solidFill>
                  <a:schemeClr val="tx2"/>
                </a:solidFill>
              </a:rPr>
              <a:t> </a:t>
            </a:r>
            <a:r>
              <a:rPr lang="en-US" dirty="0" smtClean="0">
                <a:solidFill>
                  <a:schemeClr val="tx2"/>
                </a:solidFill>
              </a:rPr>
              <a:t>   </a:t>
            </a:r>
            <a:r>
              <a:rPr lang="en-US" u="sng" dirty="0" smtClean="0">
                <a:solidFill>
                  <a:schemeClr val="tx2"/>
                </a:solidFill>
              </a:rPr>
              <a:t>www.leadersent.co.il/scripts/glossary/termmprevew.asp</a:t>
            </a:r>
          </a:p>
          <a:p>
            <a:pPr algn="l" rtl="0"/>
            <a:endParaRPr lang="en-US" dirty="0" smtClean="0"/>
          </a:p>
          <a:p>
            <a:pPr algn="l" rtl="0"/>
            <a:r>
              <a:rPr lang="en-US" dirty="0" smtClean="0"/>
              <a:t>3. Miki </a:t>
            </a:r>
            <a:r>
              <a:rPr lang="en-US" dirty="0" smtClean="0"/>
              <a:t>Barkal</a:t>
            </a:r>
            <a:r>
              <a:rPr lang="en-US" dirty="0" smtClean="0"/>
              <a:t>. 2006 </a:t>
            </a:r>
            <a:r>
              <a:rPr lang="en-US" b="1" dirty="0" smtClean="0"/>
              <a:t>"Excellence as an effective habit for a full life"</a:t>
            </a:r>
            <a:r>
              <a:rPr lang="en-US" dirty="0" smtClean="0"/>
              <a:t> [Hebrew]</a:t>
            </a:r>
          </a:p>
          <a:p>
            <a:pPr algn="l" rtl="0"/>
            <a:r>
              <a:rPr lang="en-US" dirty="0"/>
              <a:t> </a:t>
            </a:r>
            <a:r>
              <a:rPr lang="en-US" dirty="0" smtClean="0"/>
              <a:t>   on the net: </a:t>
            </a:r>
            <a:r>
              <a:rPr lang="en-US" u="sng" dirty="0" smtClean="0">
                <a:solidFill>
                  <a:schemeClr val="tx2"/>
                </a:solidFill>
              </a:rPr>
              <a:t>www.articles.co.il/author/1042</a:t>
            </a:r>
          </a:p>
          <a:p>
            <a:pPr algn="l" rtl="0"/>
            <a:endParaRPr lang="en-US" dirty="0" smtClean="0"/>
          </a:p>
          <a:p>
            <a:pPr algn="l" rtl="0"/>
            <a:r>
              <a:rPr lang="en-US" dirty="0" smtClean="0"/>
              <a:t>4. </a:t>
            </a:r>
            <a:r>
              <a:rPr lang="en-US" dirty="0" smtClean="0"/>
              <a:t>Arie</a:t>
            </a:r>
            <a:r>
              <a:rPr lang="en-US" dirty="0" smtClean="0"/>
              <a:t> </a:t>
            </a:r>
            <a:r>
              <a:rPr lang="en-US" dirty="0" smtClean="0"/>
              <a:t>Ofner</a:t>
            </a:r>
            <a:r>
              <a:rPr lang="en-US" dirty="0" smtClean="0"/>
              <a:t>. 2007 </a:t>
            </a:r>
            <a:r>
              <a:rPr lang="en-US" b="1" dirty="0" smtClean="0"/>
              <a:t>"Excellence as a business and basic value for national </a:t>
            </a:r>
          </a:p>
          <a:p>
            <a:pPr algn="l" rtl="0"/>
            <a:r>
              <a:rPr lang="en-US" b="1" dirty="0"/>
              <a:t> </a:t>
            </a:r>
            <a:r>
              <a:rPr lang="en-US" b="1" dirty="0" smtClean="0"/>
              <a:t>   culture"</a:t>
            </a:r>
            <a:r>
              <a:rPr lang="en-US" dirty="0" smtClean="0"/>
              <a:t>. On the net: </a:t>
            </a:r>
            <a:r>
              <a:rPr lang="en-US" u="sng" dirty="0" smtClean="0">
                <a:solidFill>
                  <a:schemeClr val="tx2"/>
                </a:solidFill>
              </a:rPr>
              <a:t>www.incetweek.co.il/articledetails</a:t>
            </a:r>
            <a:endParaRPr lang="en-US" u="sng" dirty="0">
              <a:solidFill>
                <a:schemeClr val="tx2"/>
              </a:solidFill>
            </a:endParaRPr>
          </a:p>
        </p:txBody>
      </p:sp>
      <p:sp>
        <p:nvSpPr>
          <p:cNvPr id="5" name="מציין מיקום של כותרת תחתונה 5"/>
          <p:cNvSpPr>
            <a:spLocks noGrp="1"/>
          </p:cNvSpPr>
          <p:nvPr>
            <p:ph type="ftr" sz="quarter" idx="11"/>
          </p:nvPr>
        </p:nvSpPr>
        <p:spPr>
          <a:xfrm>
            <a:off x="6229350" y="6495288"/>
            <a:ext cx="2914650" cy="362712"/>
          </a:xfrm>
        </p:spPr>
        <p:txBody>
          <a:bodyPr/>
          <a:lstStyle/>
          <a:p>
            <a:pPr lvl="0"/>
            <a:r>
              <a:rPr lang="en-US" dirty="0" smtClean="0"/>
              <a:t>Dr. Abraham Huli: www.huli.co.il </a:t>
            </a:r>
            <a:endParaRPr lang="he-IL" dirty="0"/>
          </a:p>
        </p:txBody>
      </p:sp>
    </p:spTree>
    <p:extLst>
      <p:ext uri="{BB962C8B-B14F-4D97-AF65-F5344CB8AC3E}">
        <p14:creationId xmlns:p14="http://schemas.microsoft.com/office/powerpoint/2010/main" val="1946763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704856" cy="5740117"/>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כותרת תחתונה 2"/>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316830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8" name="מחבר ישר 2"/>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cxnSp>
        <p:nvCxnSpPr>
          <p:cNvPr id="14339" name="מחבר ישר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pic>
        <p:nvPicPr>
          <p:cNvPr id="14340" name="Picture 2"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24000"/>
            <a:ext cx="69342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1" name="Group 3"/>
          <p:cNvGrpSpPr>
            <a:grpSpLocks/>
          </p:cNvGrpSpPr>
          <p:nvPr/>
        </p:nvGrpSpPr>
        <p:grpSpPr bwMode="auto">
          <a:xfrm>
            <a:off x="0" y="0"/>
            <a:ext cx="2514600" cy="609600"/>
            <a:chOff x="768" y="144"/>
            <a:chExt cx="1584" cy="384"/>
          </a:xfrm>
        </p:grpSpPr>
        <p:sp>
          <p:nvSpPr>
            <p:cNvPr id="14342" name="Text Box 4"/>
            <p:cNvSpPr txBox="1">
              <a:spLocks noChangeArrowheads="1"/>
            </p:cNvSpPr>
            <p:nvPr/>
          </p:nvSpPr>
          <p:spPr bwMode="auto">
            <a:xfrm>
              <a:off x="768" y="144"/>
              <a:ext cx="1584" cy="366"/>
            </a:xfrm>
            <a:prstGeom prst="rect">
              <a:avLst/>
            </a:pr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l" rtl="0" eaLnBrk="1" hangingPunct="1">
                <a:spcBef>
                  <a:spcPct val="0"/>
                </a:spcBef>
                <a:buFontTx/>
                <a:buNone/>
              </a:pPr>
              <a:r>
                <a:rPr lang="en-US" altLang="he-IL" sz="1600" dirty="0">
                  <a:latin typeface="Times New Roman" pitchFamily="18" charset="0"/>
                  <a:cs typeface="Times New Roman" pitchFamily="18" charset="0"/>
                </a:rPr>
                <a:t>Excellence          Quality</a:t>
              </a:r>
            </a:p>
            <a:p>
              <a:pPr algn="l" rtl="0" eaLnBrk="1" hangingPunct="1">
                <a:spcBef>
                  <a:spcPct val="0"/>
                </a:spcBef>
                <a:buFontTx/>
                <a:buNone/>
              </a:pPr>
              <a:r>
                <a:rPr lang="en-US" altLang="he-IL" sz="1600" dirty="0">
                  <a:latin typeface="Times New Roman" pitchFamily="18" charset="0"/>
                  <a:cs typeface="Times New Roman" pitchFamily="18" charset="0"/>
                </a:rPr>
                <a:t>Organization       Customer</a:t>
              </a:r>
            </a:p>
          </p:txBody>
        </p:sp>
        <p:sp>
          <p:nvSpPr>
            <p:cNvPr id="14343" name="AutoShape 5"/>
            <p:cNvSpPr>
              <a:spLocks noChangeArrowheads="1"/>
            </p:cNvSpPr>
            <p:nvPr/>
          </p:nvSpPr>
          <p:spPr bwMode="auto">
            <a:xfrm>
              <a:off x="1392" y="240"/>
              <a:ext cx="288" cy="48"/>
            </a:xfrm>
            <a:prstGeom prst="rightArrow">
              <a:avLst>
                <a:gd name="adj1" fmla="val 50000"/>
                <a:gd name="adj2" fmla="val 1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endParaRPr lang="en-US" altLang="he-IL" sz="4800" dirty="0">
                <a:latin typeface="Times New Roman" pitchFamily="18" charset="0"/>
              </a:endParaRPr>
            </a:p>
          </p:txBody>
        </p:sp>
        <p:sp>
          <p:nvSpPr>
            <p:cNvPr id="14344" name="AutoShape 6"/>
            <p:cNvSpPr>
              <a:spLocks noChangeArrowheads="1"/>
            </p:cNvSpPr>
            <p:nvPr/>
          </p:nvSpPr>
          <p:spPr bwMode="auto">
            <a:xfrm>
              <a:off x="1488" y="384"/>
              <a:ext cx="192" cy="48"/>
            </a:xfrm>
            <a:prstGeom prst="rightArrow">
              <a:avLst>
                <a:gd name="adj1" fmla="val 50000"/>
                <a:gd name="adj2" fmla="val 1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endParaRPr lang="en-US" altLang="he-IL" sz="4800" dirty="0">
                <a:latin typeface="Times New Roman" pitchFamily="18" charset="0"/>
              </a:endParaRPr>
            </a:p>
          </p:txBody>
        </p:sp>
        <p:sp>
          <p:nvSpPr>
            <p:cNvPr id="14345" name="Line 7"/>
            <p:cNvSpPr>
              <a:spLocks noChangeShapeType="1"/>
            </p:cNvSpPr>
            <p:nvPr/>
          </p:nvSpPr>
          <p:spPr bwMode="auto">
            <a:xfrm>
              <a:off x="768" y="528"/>
              <a:ext cx="1584"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p>
          </p:txBody>
        </p:sp>
        <p:sp>
          <p:nvSpPr>
            <p:cNvPr id="14346" name="Line 8"/>
            <p:cNvSpPr>
              <a:spLocks noChangeShapeType="1"/>
            </p:cNvSpPr>
            <p:nvPr/>
          </p:nvSpPr>
          <p:spPr bwMode="auto">
            <a:xfrm flipV="1">
              <a:off x="2352" y="144"/>
              <a:ext cx="0" cy="384"/>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p>
          </p:txBody>
        </p:sp>
      </p:grpSp>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2114782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2" name="מחבר ישר 2"/>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cxnSp>
        <p:nvCxnSpPr>
          <p:cNvPr id="15363" name="מחבר ישר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364" name="Text Box 2"/>
          <p:cNvSpPr txBox="1">
            <a:spLocks noChangeArrowheads="1"/>
          </p:cNvSpPr>
          <p:nvPr/>
        </p:nvSpPr>
        <p:spPr bwMode="auto">
          <a:xfrm>
            <a:off x="457200" y="2133600"/>
            <a:ext cx="8502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l" rtl="0" eaLnBrk="1" hangingPunct="1">
              <a:spcBef>
                <a:spcPct val="0"/>
              </a:spcBef>
              <a:buFontTx/>
              <a:buNone/>
            </a:pPr>
            <a:r>
              <a:rPr kumimoji="1" lang="es-AR" altLang="he-IL" sz="3600" b="1">
                <a:latin typeface="Times New Roman" pitchFamily="18" charset="0"/>
                <a:cs typeface="Times New Roman" pitchFamily="18" charset="0"/>
              </a:rPr>
              <a:t>“</a:t>
            </a:r>
            <a:r>
              <a:rPr kumimoji="1" lang="en-US" altLang="he-IL" sz="3600" b="1" dirty="0">
                <a:latin typeface="Times New Roman" pitchFamily="18" charset="0"/>
                <a:cs typeface="Times New Roman" pitchFamily="18" charset="0"/>
              </a:rPr>
              <a:t>If you don’t set out to achieve perfection, </a:t>
            </a:r>
          </a:p>
          <a:p>
            <a:pPr algn="l" rtl="0" eaLnBrk="1" hangingPunct="1">
              <a:spcBef>
                <a:spcPct val="0"/>
              </a:spcBef>
              <a:buFontTx/>
              <a:buNone/>
            </a:pPr>
            <a:r>
              <a:rPr kumimoji="1" lang="en-US" altLang="he-IL" sz="3600" b="1" dirty="0">
                <a:latin typeface="Times New Roman" pitchFamily="18" charset="0"/>
                <a:cs typeface="Times New Roman" pitchFamily="18" charset="0"/>
              </a:rPr>
              <a:t>you probably aren’t going to achieve it</a:t>
            </a:r>
            <a:r>
              <a:rPr kumimoji="1" lang="es-AR" altLang="he-IL" sz="3600" b="1">
                <a:latin typeface="Times New Roman" pitchFamily="18" charset="0"/>
                <a:cs typeface="Times New Roman" pitchFamily="18" charset="0"/>
              </a:rPr>
              <a:t>”</a:t>
            </a:r>
            <a:r>
              <a:rPr kumimoji="1" lang="en-US" altLang="he-IL" sz="3600" b="1" dirty="0">
                <a:latin typeface="Times New Roman" pitchFamily="18" charset="0"/>
                <a:cs typeface="Times New Roman" pitchFamily="18" charset="0"/>
              </a:rPr>
              <a:t>.</a:t>
            </a:r>
          </a:p>
        </p:txBody>
      </p:sp>
      <p:sp>
        <p:nvSpPr>
          <p:cNvPr id="15365" name="Text Box 3"/>
          <p:cNvSpPr txBox="1">
            <a:spLocks noChangeArrowheads="1"/>
          </p:cNvSpPr>
          <p:nvPr/>
        </p:nvSpPr>
        <p:spPr bwMode="auto">
          <a:xfrm>
            <a:off x="6045200" y="4114800"/>
            <a:ext cx="2122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rtl="0" eaLnBrk="1" hangingPunct="1">
              <a:spcBef>
                <a:spcPct val="0"/>
              </a:spcBef>
              <a:buFontTx/>
              <a:buNone/>
            </a:pPr>
            <a:r>
              <a:rPr kumimoji="1" lang="en-US" altLang="he-IL" sz="2000" b="1" dirty="0">
                <a:latin typeface="Times New Roman" pitchFamily="18" charset="0"/>
                <a:cs typeface="Times New Roman" pitchFamily="18" charset="0"/>
              </a:rPr>
              <a:t>Robert W. Galvin</a:t>
            </a:r>
          </a:p>
        </p:txBody>
      </p:sp>
      <p:grpSp>
        <p:nvGrpSpPr>
          <p:cNvPr id="15366" name="Group 4"/>
          <p:cNvGrpSpPr>
            <a:grpSpLocks/>
          </p:cNvGrpSpPr>
          <p:nvPr/>
        </p:nvGrpSpPr>
        <p:grpSpPr bwMode="auto">
          <a:xfrm>
            <a:off x="0" y="0"/>
            <a:ext cx="2514600" cy="609600"/>
            <a:chOff x="768" y="144"/>
            <a:chExt cx="1584" cy="384"/>
          </a:xfrm>
        </p:grpSpPr>
        <p:sp>
          <p:nvSpPr>
            <p:cNvPr id="15367" name="Text Box 5"/>
            <p:cNvSpPr txBox="1">
              <a:spLocks noChangeArrowheads="1"/>
            </p:cNvSpPr>
            <p:nvPr/>
          </p:nvSpPr>
          <p:spPr bwMode="auto">
            <a:xfrm>
              <a:off x="768" y="144"/>
              <a:ext cx="1584" cy="366"/>
            </a:xfrm>
            <a:prstGeom prst="rect">
              <a:avLst/>
            </a:pr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l" rtl="0" eaLnBrk="1" hangingPunct="1">
                <a:spcBef>
                  <a:spcPct val="0"/>
                </a:spcBef>
                <a:buFontTx/>
                <a:buNone/>
              </a:pPr>
              <a:r>
                <a:rPr lang="en-US" altLang="he-IL" sz="1600" dirty="0">
                  <a:latin typeface="Times New Roman" pitchFamily="18" charset="0"/>
                  <a:cs typeface="Times New Roman" pitchFamily="18" charset="0"/>
                </a:rPr>
                <a:t>Excellence          Quality</a:t>
              </a:r>
            </a:p>
            <a:p>
              <a:pPr algn="l" rtl="0" eaLnBrk="1" hangingPunct="1">
                <a:spcBef>
                  <a:spcPct val="0"/>
                </a:spcBef>
                <a:buFontTx/>
                <a:buNone/>
              </a:pPr>
              <a:r>
                <a:rPr lang="en-US" altLang="he-IL" sz="1600" dirty="0">
                  <a:latin typeface="Times New Roman" pitchFamily="18" charset="0"/>
                  <a:cs typeface="Times New Roman" pitchFamily="18" charset="0"/>
                </a:rPr>
                <a:t>Organization       Customer</a:t>
              </a:r>
            </a:p>
          </p:txBody>
        </p:sp>
        <p:sp>
          <p:nvSpPr>
            <p:cNvPr id="15368" name="AutoShape 6"/>
            <p:cNvSpPr>
              <a:spLocks noChangeArrowheads="1"/>
            </p:cNvSpPr>
            <p:nvPr/>
          </p:nvSpPr>
          <p:spPr bwMode="auto">
            <a:xfrm>
              <a:off x="1392" y="240"/>
              <a:ext cx="288" cy="48"/>
            </a:xfrm>
            <a:prstGeom prst="rightArrow">
              <a:avLst>
                <a:gd name="adj1" fmla="val 50000"/>
                <a:gd name="adj2" fmla="val 1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endParaRPr lang="en-US" altLang="he-IL" sz="4800" dirty="0">
                <a:latin typeface="Times New Roman" pitchFamily="18" charset="0"/>
              </a:endParaRPr>
            </a:p>
          </p:txBody>
        </p:sp>
        <p:sp>
          <p:nvSpPr>
            <p:cNvPr id="15369" name="AutoShape 7"/>
            <p:cNvSpPr>
              <a:spLocks noChangeArrowheads="1"/>
            </p:cNvSpPr>
            <p:nvPr/>
          </p:nvSpPr>
          <p:spPr bwMode="auto">
            <a:xfrm>
              <a:off x="1488" y="384"/>
              <a:ext cx="192" cy="48"/>
            </a:xfrm>
            <a:prstGeom prst="rightArrow">
              <a:avLst>
                <a:gd name="adj1" fmla="val 50000"/>
                <a:gd name="adj2" fmla="val 1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cs typeface="Arial" pitchFamily="34" charset="0"/>
                </a:defRPr>
              </a:lvl1pPr>
              <a:lvl2pPr marL="742950" indent="-285750" eaLnBrk="0" hangingPunct="0">
                <a:spcBef>
                  <a:spcPct val="20000"/>
                </a:spcBef>
                <a:buChar char="–"/>
                <a:defRPr sz="2800">
                  <a:solidFill>
                    <a:schemeClr val="tx1"/>
                  </a:solidFill>
                  <a:latin typeface="Arial Black" pitchFamily="34" charset="0"/>
                  <a:cs typeface="Arial" pitchFamily="34" charset="0"/>
                </a:defRPr>
              </a:lvl2pPr>
              <a:lvl3pPr marL="1143000" indent="-228600" eaLnBrk="0" hangingPunct="0">
                <a:spcBef>
                  <a:spcPct val="20000"/>
                </a:spcBef>
                <a:buChar char="•"/>
                <a:defRPr sz="2400">
                  <a:solidFill>
                    <a:schemeClr val="tx1"/>
                  </a:solidFill>
                  <a:latin typeface="Arial Black" pitchFamily="34" charset="0"/>
                  <a:cs typeface="Arial" pitchFamily="34" charset="0"/>
                </a:defRPr>
              </a:lvl3pPr>
              <a:lvl4pPr marL="1600200" indent="-228600" eaLnBrk="0" hangingPunct="0">
                <a:spcBef>
                  <a:spcPct val="20000"/>
                </a:spcBef>
                <a:buChar char="–"/>
                <a:defRPr sz="2000">
                  <a:solidFill>
                    <a:schemeClr val="tx1"/>
                  </a:solidFill>
                  <a:latin typeface="Arial Black" pitchFamily="34" charset="0"/>
                  <a:cs typeface="Arial" pitchFamily="34" charset="0"/>
                </a:defRPr>
              </a:lvl4pPr>
              <a:lvl5pPr marL="2057400" indent="-228600" eaLnBrk="0" hangingPunct="0">
                <a:spcBef>
                  <a:spcPct val="20000"/>
                </a:spcBef>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cs typeface="Arial" pitchFamily="34" charset="0"/>
                </a:defRPr>
              </a:lvl9pPr>
            </a:lstStyle>
            <a:p>
              <a:pPr algn="ctr" eaLnBrk="1" hangingPunct="1">
                <a:spcBef>
                  <a:spcPct val="0"/>
                </a:spcBef>
                <a:buFontTx/>
                <a:buNone/>
              </a:pPr>
              <a:endParaRPr lang="en-US" altLang="he-IL" sz="4800" dirty="0">
                <a:latin typeface="Times New Roman" pitchFamily="18" charset="0"/>
              </a:endParaRPr>
            </a:p>
          </p:txBody>
        </p:sp>
        <p:sp>
          <p:nvSpPr>
            <p:cNvPr id="15370" name="Line 8"/>
            <p:cNvSpPr>
              <a:spLocks noChangeShapeType="1"/>
            </p:cNvSpPr>
            <p:nvPr/>
          </p:nvSpPr>
          <p:spPr bwMode="auto">
            <a:xfrm>
              <a:off x="768" y="528"/>
              <a:ext cx="1584"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p>
          </p:txBody>
        </p:sp>
        <p:sp>
          <p:nvSpPr>
            <p:cNvPr id="15371" name="Line 9"/>
            <p:cNvSpPr>
              <a:spLocks noChangeShapeType="1"/>
            </p:cNvSpPr>
            <p:nvPr/>
          </p:nvSpPr>
          <p:spPr bwMode="auto">
            <a:xfrm flipV="1">
              <a:off x="2352" y="144"/>
              <a:ext cx="0" cy="384"/>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p>
          </p:txBody>
        </p:sp>
      </p:grpSp>
      <p:sp>
        <p:nvSpPr>
          <p:cNvPr id="2" name="מציין מיקום של כותרת תחתונה 1"/>
          <p:cNvSpPr>
            <a:spLocks noGrp="1"/>
          </p:cNvSpPr>
          <p:nvPr>
            <p:ph type="ftr" sz="quarter" idx="11"/>
          </p:nvPr>
        </p:nvSpPr>
        <p:spPr/>
        <p:txBody>
          <a:bodyPr/>
          <a:lstStyle/>
          <a:p>
            <a:r>
              <a:rPr lang="en-US" dirty="0" smtClean="0"/>
              <a:t>Dr. Abraham Huli: www.huli.co.il </a:t>
            </a:r>
            <a:endParaRPr lang="he-IL" dirty="0"/>
          </a:p>
        </p:txBody>
      </p:sp>
    </p:spTree>
    <p:extLst>
      <p:ext uri="{BB962C8B-B14F-4D97-AF65-F5344CB8AC3E}">
        <p14:creationId xmlns:p14="http://schemas.microsoft.com/office/powerpoint/2010/main" val="183829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בהירו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בהירות">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610</TotalTime>
  <Words>3359</Words>
  <Application>Microsoft Office PowerPoint</Application>
  <PresentationFormat>‫הצגה על המסך (4:3)</PresentationFormat>
  <Paragraphs>1897</Paragraphs>
  <Slides>53</Slides>
  <Notes>9</Notes>
  <HiddenSlides>0</HiddenSlides>
  <MMClips>0</MMClips>
  <ScaleCrop>false</ScaleCrop>
  <HeadingPairs>
    <vt:vector size="8" baseType="variant">
      <vt:variant>
        <vt:lpstr>גופנים בשימוש</vt:lpstr>
      </vt:variant>
      <vt:variant>
        <vt:i4>10</vt:i4>
      </vt:variant>
      <vt:variant>
        <vt:lpstr>ערכת נושא</vt:lpstr>
      </vt:variant>
      <vt:variant>
        <vt:i4>1</vt:i4>
      </vt:variant>
      <vt:variant>
        <vt:lpstr>שרתי OLE מוטבעים</vt:lpstr>
      </vt:variant>
      <vt:variant>
        <vt:i4>1</vt:i4>
      </vt:variant>
      <vt:variant>
        <vt:lpstr>כותרות שקופיות</vt:lpstr>
      </vt:variant>
      <vt:variant>
        <vt:i4>53</vt:i4>
      </vt:variant>
    </vt:vector>
  </HeadingPairs>
  <TitlesOfParts>
    <vt:vector size="65" baseType="lpstr">
      <vt:lpstr>Adobe Garamond Pro Bold</vt:lpstr>
      <vt:lpstr>Arial</vt:lpstr>
      <vt:lpstr>Book Antiqua</vt:lpstr>
      <vt:lpstr>Bookman Old Style</vt:lpstr>
      <vt:lpstr>Calibri</vt:lpstr>
      <vt:lpstr>David</vt:lpstr>
      <vt:lpstr>MS Sans Serif</vt:lpstr>
      <vt:lpstr>Times New Roman</vt:lpstr>
      <vt:lpstr>Times New Roman (Hebrew)</vt:lpstr>
      <vt:lpstr>Wingdings</vt:lpstr>
      <vt:lpstr>בהירות</vt:lpstr>
      <vt:lpstr>Worksheet</vt:lpstr>
      <vt:lpstr>“National Excellence” Indicator           of a Democratic State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General Government Revenue Table</vt:lpstr>
      <vt:lpstr>Taxes Table  At current prices. Millions NIS (New Israeli Shekels) </vt:lpstr>
      <vt:lpstr>The indicator “I” does not include incomes such as:</vt:lpstr>
      <vt:lpstr>מצגת של PowerPoint</vt:lpstr>
      <vt:lpstr>Changes calculations table  of 5 years moving average of real income per capita. Related to 1984</vt:lpstr>
      <vt:lpstr>מצגת של PowerPoint</vt:lpstr>
      <vt:lpstr>מצגת של PowerPoint</vt:lpstr>
      <vt:lpstr>מצגת של PowerPoint</vt:lpstr>
      <vt:lpstr>מצגת של PowerPoint</vt:lpstr>
      <vt:lpstr>Pareto of the 26 tax type  by diminishing nominal price</vt:lpstr>
      <vt:lpstr>Pareto of the 26 tax type by diminishing % improvement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Lostmind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omri zemel</cp:lastModifiedBy>
  <cp:revision>82</cp:revision>
  <dcterms:created xsi:type="dcterms:W3CDTF">2014-06-03T10:52:50Z</dcterms:created>
  <dcterms:modified xsi:type="dcterms:W3CDTF">2016-09-04T18:56:34Z</dcterms:modified>
</cp:coreProperties>
</file>