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64" r:id="rId2"/>
    <p:sldId id="267" r:id="rId3"/>
    <p:sldId id="283" r:id="rId4"/>
    <p:sldId id="275" r:id="rId5"/>
    <p:sldId id="284" r:id="rId6"/>
    <p:sldId id="278" r:id="rId7"/>
    <p:sldId id="285" r:id="rId8"/>
    <p:sldId id="277" r:id="rId9"/>
    <p:sldId id="286" r:id="rId10"/>
    <p:sldId id="280" r:id="rId11"/>
    <p:sldId id="287" r:id="rId12"/>
    <p:sldId id="279" r:id="rId13"/>
    <p:sldId id="288" r:id="rId14"/>
    <p:sldId id="276" r:id="rId15"/>
    <p:sldId id="289" r:id="rId16"/>
    <p:sldId id="282" r:id="rId17"/>
    <p:sldId id="290" r:id="rId18"/>
    <p:sldId id="281" r:id="rId19"/>
    <p:sldId id="291" r:id="rId20"/>
    <p:sldId id="292" r:id="rId21"/>
    <p:sldId id="293" r:id="rId22"/>
    <p:sldId id="294" r:id="rId23"/>
    <p:sldId id="295" r:id="rId24"/>
    <p:sldId id="296" r:id="rId25"/>
    <p:sldId id="300" r:id="rId26"/>
    <p:sldId id="298" r:id="rId27"/>
    <p:sldId id="301" r:id="rId28"/>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CF7"/>
    <a:srgbClr val="E4EEF8"/>
    <a:srgbClr val="FFCC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14" autoAdjust="0"/>
    <p:restoredTop sz="94660"/>
  </p:normalViewPr>
  <p:slideViewPr>
    <p:cSldViewPr snapToGrid="0">
      <p:cViewPr varScale="1">
        <p:scale>
          <a:sx n="88" d="100"/>
          <a:sy n="88" d="100"/>
        </p:scale>
        <p:origin x="90" y="6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D2BED7F-605B-48D1-9AB3-2C2685A36626}" type="datetimeFigureOut">
              <a:rPr lang="he-IL" smtClean="0"/>
              <a:t>כ"ג/אב/תשפ"ה</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DF68821-2948-41B0-A358-F1BE75D9667C}" type="slidenum">
              <a:rPr lang="he-IL" smtClean="0"/>
              <a:t>‹#›</a:t>
            </a:fld>
            <a:endParaRPr lang="he-IL"/>
          </a:p>
        </p:txBody>
      </p:sp>
    </p:spTree>
    <p:extLst>
      <p:ext uri="{BB962C8B-B14F-4D97-AF65-F5344CB8AC3E}">
        <p14:creationId xmlns:p14="http://schemas.microsoft.com/office/powerpoint/2010/main" val="121816347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he-IL"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he-IL" dirty="0"/>
          </a:p>
        </p:txBody>
      </p:sp>
      <p:sp>
        <p:nvSpPr>
          <p:cNvPr id="4" name="Date Placeholder 3"/>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pic>
        <p:nvPicPr>
          <p:cNvPr id="8" name="Picture 1"/>
          <p:cNvPicPr>
            <a:picLocks noChangeAspect="1"/>
          </p:cNvPicPr>
          <p:nvPr userDrawn="1"/>
        </p:nvPicPr>
        <p:blipFill>
          <a:blip r:embed="rId2"/>
          <a:stretch>
            <a:fillRect/>
          </a:stretch>
        </p:blipFill>
        <p:spPr>
          <a:xfrm>
            <a:off x="8296758" y="344378"/>
            <a:ext cx="3693133" cy="649342"/>
          </a:xfrm>
          <a:prstGeom prst="rect">
            <a:avLst/>
          </a:prstGeom>
        </p:spPr>
      </p:pic>
      <p:pic>
        <p:nvPicPr>
          <p:cNvPr id="9" name="תמונה 8"/>
          <p:cNvPicPr>
            <a:picLocks noChangeAspect="1"/>
          </p:cNvPicPr>
          <p:nvPr userDrawn="1"/>
        </p:nvPicPr>
        <p:blipFill rotWithShape="1">
          <a:blip r:embed="rId3">
            <a:extLst>
              <a:ext uri="{28A0092B-C50C-407E-A947-70E740481C1C}">
                <a14:useLocalDpi xmlns:a14="http://schemas.microsoft.com/office/drawing/2010/main" val="0"/>
              </a:ext>
            </a:extLst>
          </a:blip>
          <a:srcRect t="71520"/>
          <a:stretch/>
        </p:blipFill>
        <p:spPr>
          <a:xfrm>
            <a:off x="907268" y="414317"/>
            <a:ext cx="3551860" cy="604930"/>
          </a:xfrm>
          <a:prstGeom prst="rect">
            <a:avLst/>
          </a:prstGeom>
        </p:spPr>
      </p:pic>
      <p:pic>
        <p:nvPicPr>
          <p:cNvPr id="10" name="תמונה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7472" y="111659"/>
            <a:ext cx="687017" cy="1112066"/>
          </a:xfrm>
          <a:prstGeom prst="rect">
            <a:avLst/>
          </a:prstGeom>
        </p:spPr>
      </p:pic>
      <p:pic>
        <p:nvPicPr>
          <p:cNvPr id="11" name="תמונה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369916" y="98213"/>
            <a:ext cx="1848007" cy="1009812"/>
          </a:xfrm>
          <a:prstGeom prst="rect">
            <a:avLst/>
          </a:prstGeom>
        </p:spPr>
      </p:pic>
      <p:pic>
        <p:nvPicPr>
          <p:cNvPr id="12" name="תמונה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16874" y="1115103"/>
            <a:ext cx="5808748" cy="319317"/>
          </a:xfrm>
          <a:prstGeom prst="rect">
            <a:avLst/>
          </a:prstGeom>
        </p:spPr>
      </p:pic>
    </p:spTree>
    <p:extLst>
      <p:ext uri="{BB962C8B-B14F-4D97-AF65-F5344CB8AC3E}">
        <p14:creationId xmlns:p14="http://schemas.microsoft.com/office/powerpoint/2010/main" val="34059281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1551543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he-IL"/>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2691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28277573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he-IL"/>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8C3A702A-2336-42FB-A021-2B3223A102A1}" type="slidenum">
              <a:rPr lang="he-IL" smtClean="0"/>
              <a:t>‹#›</a:t>
            </a:fld>
            <a:endParaRPr lang="he-IL"/>
          </a:p>
        </p:txBody>
      </p:sp>
      <p:sp>
        <p:nvSpPr>
          <p:cNvPr id="7" name="Rectangle 6"/>
          <p:cNvSpPr/>
          <p:nvPr userDrawn="1"/>
        </p:nvSpPr>
        <p:spPr>
          <a:xfrm>
            <a:off x="5575026" y="117598"/>
            <a:ext cx="1414170" cy="369332"/>
          </a:xfrm>
          <a:prstGeom prst="rect">
            <a:avLst/>
          </a:prstGeom>
        </p:spPr>
        <p:txBody>
          <a:bodyPr wrap="none">
            <a:spAutoFit/>
          </a:bodyPr>
          <a:lstStyle/>
          <a:p>
            <a:r>
              <a:rPr lang="he-IL" b="1" dirty="0" smtClean="0">
                <a:solidFill>
                  <a:schemeClr val="tx2"/>
                </a:solidFill>
              </a:rPr>
              <a:t>www.jrj.co.il</a:t>
            </a:r>
            <a:endParaRPr lang="he-IL" b="1" dirty="0">
              <a:solidFill>
                <a:schemeClr val="tx2"/>
              </a:solidFill>
            </a:endParaRPr>
          </a:p>
        </p:txBody>
      </p:sp>
    </p:spTree>
    <p:extLst>
      <p:ext uri="{BB962C8B-B14F-4D97-AF65-F5344CB8AC3E}">
        <p14:creationId xmlns:p14="http://schemas.microsoft.com/office/powerpoint/2010/main" val="32238209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Date Placeholder 4"/>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423511417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he-IL"/>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7" name="Date Placeholder 6"/>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8C3A702A-2336-42FB-A021-2B3223A102A1}" type="slidenum">
              <a:rPr lang="he-IL" smtClean="0"/>
              <a:t>‹#›</a:t>
            </a:fld>
            <a:endParaRPr lang="he-IL"/>
          </a:p>
        </p:txBody>
      </p:sp>
      <p:sp>
        <p:nvSpPr>
          <p:cNvPr id="10" name="Rectangle 9"/>
          <p:cNvSpPr/>
          <p:nvPr userDrawn="1"/>
        </p:nvSpPr>
        <p:spPr>
          <a:xfrm>
            <a:off x="5388915" y="-12422"/>
            <a:ext cx="1414170" cy="369332"/>
          </a:xfrm>
          <a:prstGeom prst="rect">
            <a:avLst/>
          </a:prstGeom>
        </p:spPr>
        <p:txBody>
          <a:bodyPr wrap="none">
            <a:spAutoFit/>
          </a:bodyPr>
          <a:lstStyle/>
          <a:p>
            <a:r>
              <a:rPr lang="he-IL" b="1" dirty="0" smtClean="0">
                <a:solidFill>
                  <a:schemeClr val="tx2"/>
                </a:solidFill>
              </a:rPr>
              <a:t>www.jrj.co.il</a:t>
            </a:r>
            <a:endParaRPr lang="he-IL" b="1" dirty="0">
              <a:solidFill>
                <a:schemeClr val="tx2"/>
              </a:solidFill>
            </a:endParaRPr>
          </a:p>
        </p:txBody>
      </p:sp>
    </p:spTree>
    <p:extLst>
      <p:ext uri="{BB962C8B-B14F-4D97-AF65-F5344CB8AC3E}">
        <p14:creationId xmlns:p14="http://schemas.microsoft.com/office/powerpoint/2010/main" val="825605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34702819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8C3A702A-2336-42FB-A021-2B3223A102A1}" type="slidenum">
              <a:rPr lang="he-IL" smtClean="0"/>
              <a:t>‹#›</a:t>
            </a:fld>
            <a:endParaRPr lang="he-IL"/>
          </a:p>
        </p:txBody>
      </p:sp>
      <p:sp>
        <p:nvSpPr>
          <p:cNvPr id="5" name="Rectangle 4"/>
          <p:cNvSpPr/>
          <p:nvPr userDrawn="1"/>
        </p:nvSpPr>
        <p:spPr>
          <a:xfrm>
            <a:off x="5598777" y="6352143"/>
            <a:ext cx="1414170" cy="369332"/>
          </a:xfrm>
          <a:prstGeom prst="rect">
            <a:avLst/>
          </a:prstGeom>
        </p:spPr>
        <p:txBody>
          <a:bodyPr wrap="none">
            <a:spAutoFit/>
          </a:bodyPr>
          <a:lstStyle/>
          <a:p>
            <a:r>
              <a:rPr lang="he-IL" b="1" dirty="0" smtClean="0">
                <a:solidFill>
                  <a:schemeClr val="tx2"/>
                </a:solidFill>
              </a:rPr>
              <a:t>www.jrj.co.il</a:t>
            </a:r>
            <a:endParaRPr lang="he-IL" b="1" dirty="0">
              <a:solidFill>
                <a:schemeClr val="tx2"/>
              </a:solidFill>
            </a:endParaRPr>
          </a:p>
        </p:txBody>
      </p:sp>
    </p:spTree>
    <p:extLst>
      <p:ext uri="{BB962C8B-B14F-4D97-AF65-F5344CB8AC3E}">
        <p14:creationId xmlns:p14="http://schemas.microsoft.com/office/powerpoint/2010/main" val="2466607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1832737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he-IL"/>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1C4117-967B-4E85-82C7-D9D94FBC1B92}" type="datetimeFigureOut">
              <a:rPr lang="he-IL" smtClean="0"/>
              <a:t>כ"ג/אב/תשפ"ה</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8C3A702A-2336-42FB-A021-2B3223A102A1}" type="slidenum">
              <a:rPr lang="he-IL" smtClean="0"/>
              <a:t>‹#›</a:t>
            </a:fld>
            <a:endParaRPr lang="he-IL"/>
          </a:p>
        </p:txBody>
      </p:sp>
    </p:spTree>
    <p:extLst>
      <p:ext uri="{BB962C8B-B14F-4D97-AF65-F5344CB8AC3E}">
        <p14:creationId xmlns:p14="http://schemas.microsoft.com/office/powerpoint/2010/main" val="224104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3000">
              <a:schemeClr val="bg1"/>
            </a:gs>
            <a:gs pos="100000">
              <a:srgbClr val="E1ECF7"/>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he-IL"/>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91C4117-967B-4E85-82C7-D9D94FBC1B92}" type="datetimeFigureOut">
              <a:rPr lang="he-IL" smtClean="0"/>
              <a:t>כ"ג/אב/תשפ"ה</a:t>
            </a:fld>
            <a:endParaRPr lang="he-I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C3A702A-2336-42FB-A021-2B3223A102A1}" type="slidenum">
              <a:rPr lang="he-IL" smtClean="0"/>
              <a:t>‹#›</a:t>
            </a:fld>
            <a:endParaRPr lang="he-IL"/>
          </a:p>
        </p:txBody>
      </p:sp>
    </p:spTree>
    <p:extLst>
      <p:ext uri="{BB962C8B-B14F-4D97-AF65-F5344CB8AC3E}">
        <p14:creationId xmlns:p14="http://schemas.microsoft.com/office/powerpoint/2010/main" val="370397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huli.co.il/BRPortal/br/P102.jsp?arc=1912753" TargetMode="Externa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huli.co.il/BRPortal/br/P102.jsp?arc=1912755" TargetMode="Externa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huli.co.il/BRPortal/br/P102.jsp?arc=1912759" TargetMode="Externa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www.huli.co.il/BRPortal/br/P102.jsp?arc=2082329"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huli.co.il/BRPortal/br/P102.jsp?arc=2198542" TargetMode="External"/><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hyperlink" Target="http://www.huli.co.il/BRPortal/br/P102.jsp?arc=1912754"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huli.co.il/BRPortal/br/P102.jsp?arc=1912756" TargetMode="Externa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huli.co.il/BRPortal/br/P102.jsp?arc=1912757"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1682956" y="1530915"/>
            <a:ext cx="9213184" cy="1446550"/>
          </a:xfrm>
          <a:prstGeom prst="rect">
            <a:avLst/>
          </a:prstGeom>
          <a:noFill/>
          <a:ln w="28575">
            <a:noFill/>
          </a:ln>
        </p:spPr>
        <p:txBody>
          <a:bodyPr wrap="square" rtlCol="1">
            <a:spAutoFit/>
          </a:bodyPr>
          <a:lstStyle/>
          <a:p>
            <a:pPr algn="ctr"/>
            <a:r>
              <a:rPr lang="he-IL" sz="4400" b="1" dirty="0" smtClean="0">
                <a:solidFill>
                  <a:schemeClr val="accent1">
                    <a:lumMod val="50000"/>
                  </a:schemeClr>
                </a:solidFill>
                <a:latin typeface="Assistant" panose="00000500000000000000" pitchFamily="2" charset="-79"/>
                <a:cs typeface="Assistant" panose="00000500000000000000" pitchFamily="2" charset="-79"/>
              </a:rPr>
              <a:t>יהודים יוצאי יוון שהצילו יהודים </a:t>
            </a:r>
          </a:p>
          <a:p>
            <a:pPr algn="ctr"/>
            <a:r>
              <a:rPr lang="he-IL" sz="4400" b="1" dirty="0" smtClean="0">
                <a:solidFill>
                  <a:schemeClr val="accent1">
                    <a:lumMod val="50000"/>
                  </a:schemeClr>
                </a:solidFill>
                <a:latin typeface="Assistant" panose="00000500000000000000" pitchFamily="2" charset="-79"/>
                <a:cs typeface="Assistant" panose="00000500000000000000" pitchFamily="2" charset="-79"/>
              </a:rPr>
              <a:t>בתקופת השואה</a:t>
            </a:r>
          </a:p>
        </p:txBody>
      </p:sp>
      <p:pic>
        <p:nvPicPr>
          <p:cNvPr id="24" name="Picture 23"/>
          <p:cNvPicPr>
            <a:picLocks noChangeAspect="1"/>
          </p:cNvPicPr>
          <p:nvPr/>
        </p:nvPicPr>
        <p:blipFill rotWithShape="1">
          <a:blip r:embed="rId2"/>
          <a:srcRect t="3863"/>
          <a:stretch/>
        </p:blipFill>
        <p:spPr>
          <a:xfrm>
            <a:off x="8538192" y="3136807"/>
            <a:ext cx="1219955" cy="1485188"/>
          </a:xfrm>
          <a:prstGeom prst="rect">
            <a:avLst/>
          </a:prstGeom>
          <a:ln>
            <a:noFill/>
          </a:ln>
          <a:effectLst>
            <a:outerShdw blurRad="190500" algn="tl" rotWithShape="0">
              <a:srgbClr val="000000">
                <a:alpha val="70000"/>
              </a:srgbClr>
            </a:outerShdw>
          </a:effectLst>
        </p:spPr>
      </p:pic>
      <p:pic>
        <p:nvPicPr>
          <p:cNvPr id="25" name="Picture 24"/>
          <p:cNvPicPr>
            <a:picLocks noChangeAspect="1"/>
          </p:cNvPicPr>
          <p:nvPr/>
        </p:nvPicPr>
        <p:blipFill rotWithShape="1">
          <a:blip r:embed="rId3" cstate="print">
            <a:extLst>
              <a:ext uri="{28A0092B-C50C-407E-A947-70E740481C1C}">
                <a14:useLocalDpi xmlns:a14="http://schemas.microsoft.com/office/drawing/2010/main" val="0"/>
              </a:ext>
            </a:extLst>
          </a:blip>
          <a:srcRect l="37947" r="11036"/>
          <a:stretch/>
        </p:blipFill>
        <p:spPr>
          <a:xfrm>
            <a:off x="2689283" y="3144668"/>
            <a:ext cx="1332452" cy="1469115"/>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rotWithShape="1">
          <a:blip r:embed="rId4">
            <a:extLst>
              <a:ext uri="{28A0092B-C50C-407E-A947-70E740481C1C}">
                <a14:useLocalDpi xmlns:a14="http://schemas.microsoft.com/office/drawing/2010/main" val="0"/>
              </a:ext>
            </a:extLst>
          </a:blip>
          <a:srcRect l="10951" t="-777" r="1869" b="7368"/>
          <a:stretch/>
        </p:blipFill>
        <p:spPr>
          <a:xfrm>
            <a:off x="5654745" y="3144668"/>
            <a:ext cx="1198960" cy="1469115"/>
          </a:xfrm>
          <a:prstGeom prst="rect">
            <a:avLst/>
          </a:prstGeom>
          <a:ln>
            <a:noFill/>
          </a:ln>
          <a:effectLst>
            <a:outerShdw blurRad="190500" algn="tl" rotWithShape="0">
              <a:srgbClr val="000000">
                <a:alpha val="70000"/>
              </a:srgbClr>
            </a:outerShdw>
          </a:effectLst>
        </p:spPr>
      </p:pic>
      <p:pic>
        <p:nvPicPr>
          <p:cNvPr id="27" name="Picture 26"/>
          <p:cNvPicPr>
            <a:picLocks noChangeAspect="1"/>
          </p:cNvPicPr>
          <p:nvPr/>
        </p:nvPicPr>
        <p:blipFill rotWithShape="1">
          <a:blip r:embed="rId5"/>
          <a:srcRect b="5853"/>
          <a:stretch/>
        </p:blipFill>
        <p:spPr>
          <a:xfrm>
            <a:off x="4141936" y="3144668"/>
            <a:ext cx="1263516" cy="1469115"/>
          </a:xfrm>
          <a:prstGeom prst="rect">
            <a:avLst/>
          </a:prstGeom>
          <a:ln>
            <a:noFill/>
          </a:ln>
          <a:effectLst>
            <a:outerShdw blurRad="190500" algn="tl" rotWithShape="0">
              <a:srgbClr val="000000">
                <a:alpha val="70000"/>
              </a:srgbClr>
            </a:outerShdw>
          </a:effectLst>
        </p:spPr>
      </p:pic>
      <p:sp>
        <p:nvSpPr>
          <p:cNvPr id="30" name="Rectangle 29"/>
          <p:cNvSpPr/>
          <p:nvPr/>
        </p:nvSpPr>
        <p:spPr>
          <a:xfrm>
            <a:off x="2954774" y="4633079"/>
            <a:ext cx="957313"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יעקב מאסטרו</a:t>
            </a:r>
            <a:endParaRPr lang="he-IL" sz="1100" dirty="0">
              <a:latin typeface="Assistant" panose="00000500000000000000" pitchFamily="2" charset="-79"/>
              <a:cs typeface="Assistant" panose="00000500000000000000" pitchFamily="2" charset="-79"/>
            </a:endParaRPr>
          </a:p>
        </p:txBody>
      </p:sp>
      <p:sp>
        <p:nvSpPr>
          <p:cNvPr id="31" name="Rectangle 30"/>
          <p:cNvSpPr/>
          <p:nvPr/>
        </p:nvSpPr>
        <p:spPr>
          <a:xfrm>
            <a:off x="6976405" y="4621664"/>
            <a:ext cx="1473480"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אסתר מאסטרו </a:t>
            </a:r>
            <a:r>
              <a:rPr lang="he-IL" sz="1100" b="1" dirty="0" err="1" smtClean="0">
                <a:solidFill>
                  <a:schemeClr val="accent1">
                    <a:lumMod val="50000"/>
                  </a:schemeClr>
                </a:solidFill>
                <a:latin typeface="Assistant" panose="00000500000000000000" pitchFamily="2" charset="-79"/>
                <a:cs typeface="Assistant" panose="00000500000000000000" pitchFamily="2" charset="-79"/>
              </a:rPr>
              <a:t>צדיקריו</a:t>
            </a:r>
            <a:endParaRPr lang="he-IL" sz="1100" dirty="0">
              <a:latin typeface="Assistant" panose="00000500000000000000" pitchFamily="2" charset="-79"/>
              <a:cs typeface="Assistant" panose="00000500000000000000" pitchFamily="2" charset="-79"/>
            </a:endParaRPr>
          </a:p>
        </p:txBody>
      </p:sp>
      <p:sp>
        <p:nvSpPr>
          <p:cNvPr id="32" name="Rectangle 31"/>
          <p:cNvSpPr/>
          <p:nvPr/>
        </p:nvSpPr>
        <p:spPr>
          <a:xfrm>
            <a:off x="5787418" y="4635222"/>
            <a:ext cx="976549"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הרב משה פסח</a:t>
            </a:r>
            <a:endParaRPr lang="he-IL" sz="1100" dirty="0">
              <a:latin typeface="Assistant" panose="00000500000000000000" pitchFamily="2" charset="-79"/>
              <a:cs typeface="Assistant" panose="00000500000000000000" pitchFamily="2" charset="-79"/>
            </a:endParaRPr>
          </a:p>
        </p:txBody>
      </p:sp>
      <p:sp>
        <p:nvSpPr>
          <p:cNvPr id="33" name="Rectangle 32"/>
          <p:cNvSpPr/>
          <p:nvPr/>
        </p:nvSpPr>
        <p:spPr>
          <a:xfrm>
            <a:off x="4473550" y="4647726"/>
            <a:ext cx="708848"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יעקב רזון</a:t>
            </a:r>
            <a:endParaRPr lang="he-IL" sz="1100" dirty="0">
              <a:latin typeface="Assistant" panose="00000500000000000000" pitchFamily="2" charset="-79"/>
              <a:cs typeface="Assistant" panose="00000500000000000000" pitchFamily="2" charset="-79"/>
            </a:endParaRPr>
          </a:p>
        </p:txBody>
      </p:sp>
      <p:pic>
        <p:nvPicPr>
          <p:cNvPr id="2" name="Picture 1"/>
          <p:cNvPicPr>
            <a:picLocks noChangeAspect="1"/>
          </p:cNvPicPr>
          <p:nvPr/>
        </p:nvPicPr>
        <p:blipFill rotWithShape="1">
          <a:blip r:embed="rId6" cstate="print">
            <a:extLst>
              <a:ext uri="{28A0092B-C50C-407E-A947-70E740481C1C}">
                <a14:useLocalDpi xmlns:a14="http://schemas.microsoft.com/office/drawing/2010/main" val="0"/>
              </a:ext>
            </a:extLst>
          </a:blip>
          <a:srcRect l="26629" t="17487" r="32305" b="49766"/>
          <a:stretch/>
        </p:blipFill>
        <p:spPr>
          <a:xfrm>
            <a:off x="2623355" y="5040983"/>
            <a:ext cx="1310165" cy="1491245"/>
          </a:xfrm>
          <a:prstGeom prst="rect">
            <a:avLst/>
          </a:prstGeom>
          <a:ln>
            <a:noFill/>
          </a:ln>
          <a:effectLst>
            <a:outerShdw blurRad="190500" algn="tl" rotWithShape="0">
              <a:srgbClr val="000000">
                <a:alpha val="70000"/>
              </a:srgbClr>
            </a:outerShdw>
          </a:effectLst>
        </p:spPr>
      </p:pic>
      <p:sp>
        <p:nvSpPr>
          <p:cNvPr id="34" name="Rectangle 33"/>
          <p:cNvSpPr/>
          <p:nvPr/>
        </p:nvSpPr>
        <p:spPr>
          <a:xfrm>
            <a:off x="2695090" y="6558290"/>
            <a:ext cx="1173718" cy="261610"/>
          </a:xfrm>
          <a:prstGeom prst="rect">
            <a:avLst/>
          </a:prstGeom>
        </p:spPr>
        <p:txBody>
          <a:bodyPr wrap="none">
            <a:spAutoFit/>
          </a:bodyPr>
          <a:lstStyle/>
          <a:p>
            <a:r>
              <a:rPr lang="he-IL" sz="1100" b="1" dirty="0">
                <a:solidFill>
                  <a:schemeClr val="accent1">
                    <a:lumMod val="50000"/>
                  </a:schemeClr>
                </a:solidFill>
                <a:latin typeface="Assistant" panose="00000500000000000000" pitchFamily="2" charset="-79"/>
                <a:cs typeface="Assistant" panose="00000500000000000000" pitchFamily="2" charset="-79"/>
              </a:rPr>
              <a:t>דר' לאון </a:t>
            </a:r>
            <a:r>
              <a:rPr lang="he-IL" sz="1100" b="1" dirty="0" err="1">
                <a:solidFill>
                  <a:schemeClr val="accent1">
                    <a:lumMod val="50000"/>
                  </a:schemeClr>
                </a:solidFill>
                <a:latin typeface="Assistant" panose="00000500000000000000" pitchFamily="2" charset="-79"/>
                <a:cs typeface="Assistant" panose="00000500000000000000" pitchFamily="2" charset="-79"/>
              </a:rPr>
              <a:t>קוואינקה</a:t>
            </a:r>
            <a:endParaRPr lang="he-IL" sz="1100" b="1" dirty="0">
              <a:solidFill>
                <a:schemeClr val="accent1">
                  <a:lumMod val="50000"/>
                </a:schemeClr>
              </a:solidFill>
              <a:latin typeface="Assistant" panose="00000500000000000000" pitchFamily="2" charset="-79"/>
              <a:cs typeface="Assistant" panose="00000500000000000000" pitchFamily="2" charset="-79"/>
            </a:endParaRPr>
          </a:p>
        </p:txBody>
      </p:sp>
      <p:pic>
        <p:nvPicPr>
          <p:cNvPr id="3" name="Picture 2"/>
          <p:cNvPicPr>
            <a:picLocks noChangeAspect="1"/>
          </p:cNvPicPr>
          <p:nvPr/>
        </p:nvPicPr>
        <p:blipFill rotWithShape="1">
          <a:blip r:embed="rId7"/>
          <a:srcRect l="67321" t="35286" r="1430" b="39198"/>
          <a:stretch/>
        </p:blipFill>
        <p:spPr>
          <a:xfrm>
            <a:off x="7035493" y="3136806"/>
            <a:ext cx="1356631" cy="1476977"/>
          </a:xfrm>
          <a:prstGeom prst="rect">
            <a:avLst/>
          </a:prstGeom>
          <a:ln>
            <a:noFill/>
          </a:ln>
          <a:effectLst>
            <a:outerShdw blurRad="190500" algn="tl" rotWithShape="0">
              <a:srgbClr val="000000">
                <a:alpha val="70000"/>
              </a:srgbClr>
            </a:outerShdw>
          </a:effectLst>
        </p:spPr>
      </p:pic>
      <p:sp>
        <p:nvSpPr>
          <p:cNvPr id="6" name="Rectangle 5"/>
          <p:cNvSpPr/>
          <p:nvPr/>
        </p:nvSpPr>
        <p:spPr>
          <a:xfrm>
            <a:off x="8596033" y="4633079"/>
            <a:ext cx="1164100" cy="261610"/>
          </a:xfrm>
          <a:prstGeom prst="rect">
            <a:avLst/>
          </a:prstGeom>
        </p:spPr>
        <p:txBody>
          <a:bodyPr wrap="none">
            <a:spAutoFit/>
          </a:bodyPr>
          <a:lstStyle/>
          <a:p>
            <a:r>
              <a:rPr lang="he-IL" sz="1100" b="1" dirty="0" err="1">
                <a:solidFill>
                  <a:schemeClr val="accent1">
                    <a:lumMod val="50000"/>
                  </a:schemeClr>
                </a:solidFill>
                <a:latin typeface="Assistant" panose="00000500000000000000" pitchFamily="2" charset="-79"/>
                <a:cs typeface="Assistant" panose="00000500000000000000" pitchFamily="2" charset="-79"/>
              </a:rPr>
              <a:t>דייזי</a:t>
            </a:r>
            <a:r>
              <a:rPr lang="he-IL" sz="1100" b="1" dirty="0">
                <a:solidFill>
                  <a:schemeClr val="accent1">
                    <a:lumMod val="50000"/>
                  </a:schemeClr>
                </a:solidFill>
                <a:latin typeface="Assistant" panose="00000500000000000000" pitchFamily="2" charset="-79"/>
                <a:cs typeface="Assistant" panose="00000500000000000000" pitchFamily="2" charset="-79"/>
              </a:rPr>
              <a:t> </a:t>
            </a:r>
            <a:r>
              <a:rPr lang="he-IL" sz="1100" b="1" dirty="0" smtClean="0">
                <a:solidFill>
                  <a:schemeClr val="accent1">
                    <a:lumMod val="50000"/>
                  </a:schemeClr>
                </a:solidFill>
                <a:latin typeface="Assistant" panose="00000500000000000000" pitchFamily="2" charset="-79"/>
                <a:cs typeface="Assistant" panose="00000500000000000000" pitchFamily="2" charset="-79"/>
              </a:rPr>
              <a:t>ארוך </a:t>
            </a:r>
            <a:r>
              <a:rPr lang="he-IL" sz="1100" b="1" dirty="0" err="1" smtClean="0">
                <a:solidFill>
                  <a:schemeClr val="accent1">
                    <a:lumMod val="50000"/>
                  </a:schemeClr>
                </a:solidFill>
                <a:latin typeface="Assistant" panose="00000500000000000000" pitchFamily="2" charset="-79"/>
                <a:cs typeface="Assistant" panose="00000500000000000000" pitchFamily="2" charset="-79"/>
              </a:rPr>
              <a:t>חלגואה</a:t>
            </a:r>
            <a:endParaRPr lang="he-IL" sz="1100" b="1" dirty="0">
              <a:solidFill>
                <a:schemeClr val="accent1">
                  <a:lumMod val="50000"/>
                </a:schemeClr>
              </a:solidFill>
              <a:latin typeface="Assistant" panose="00000500000000000000" pitchFamily="2" charset="-79"/>
              <a:cs typeface="Assistant" panose="00000500000000000000" pitchFamily="2" charset="-79"/>
            </a:endParaRPr>
          </a:p>
        </p:txBody>
      </p:sp>
      <p:sp>
        <p:nvSpPr>
          <p:cNvPr id="13" name="Rectangle 12"/>
          <p:cNvSpPr/>
          <p:nvPr/>
        </p:nvSpPr>
        <p:spPr>
          <a:xfrm>
            <a:off x="5690890" y="6526083"/>
            <a:ext cx="1531188"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הרב אליהו פנחס ברזילאי</a:t>
            </a:r>
            <a:endParaRPr lang="he-IL" sz="1100" b="1" dirty="0">
              <a:solidFill>
                <a:schemeClr val="accent1">
                  <a:lumMod val="50000"/>
                </a:schemeClr>
              </a:solidFill>
              <a:latin typeface="Assistant" panose="00000500000000000000" pitchFamily="2" charset="-79"/>
              <a:cs typeface="Assistant" panose="00000500000000000000" pitchFamily="2" charset="-79"/>
            </a:endParaRPr>
          </a:p>
        </p:txBody>
      </p:sp>
      <p:pic>
        <p:nvPicPr>
          <p:cNvPr id="16" name="Picture 15"/>
          <p:cNvPicPr>
            <a:picLocks noChangeAspect="1"/>
          </p:cNvPicPr>
          <p:nvPr/>
        </p:nvPicPr>
        <p:blipFill rotWithShape="1">
          <a:blip r:embed="rId8"/>
          <a:srcRect l="4057" t="8559" r="5479" b="21399"/>
          <a:stretch/>
        </p:blipFill>
        <p:spPr>
          <a:xfrm>
            <a:off x="4254500" y="5055232"/>
            <a:ext cx="1285876" cy="1470851"/>
          </a:xfrm>
          <a:prstGeom prst="rect">
            <a:avLst/>
          </a:prstGeom>
          <a:ln>
            <a:noFill/>
          </a:ln>
          <a:effectLst>
            <a:outerShdw blurRad="190500" algn="tl" rotWithShape="0">
              <a:srgbClr val="000000">
                <a:alpha val="70000"/>
              </a:srgbClr>
            </a:outerShdw>
          </a:effectLst>
        </p:spPr>
      </p:pic>
      <p:sp>
        <p:nvSpPr>
          <p:cNvPr id="35" name="Rectangle 34"/>
          <p:cNvSpPr/>
          <p:nvPr/>
        </p:nvSpPr>
        <p:spPr>
          <a:xfrm>
            <a:off x="4532742" y="6536575"/>
            <a:ext cx="790601"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אהרון רוזה </a:t>
            </a:r>
            <a:endParaRPr lang="he-IL" sz="1100" dirty="0">
              <a:latin typeface="Assistant" panose="00000500000000000000" pitchFamily="2" charset="-79"/>
              <a:cs typeface="Assistant" panose="00000500000000000000" pitchFamily="2" charset="-79"/>
            </a:endParaRPr>
          </a:p>
        </p:txBody>
      </p:sp>
      <p:pic>
        <p:nvPicPr>
          <p:cNvPr id="4" name="תמונה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62923" y="5035078"/>
            <a:ext cx="1021961" cy="1491006"/>
          </a:xfrm>
          <a:prstGeom prst="rect">
            <a:avLst/>
          </a:prstGeom>
          <a:ln>
            <a:noFill/>
          </a:ln>
          <a:effectLst>
            <a:outerShdw blurRad="190500" algn="tl" rotWithShape="0">
              <a:srgbClr val="000000">
                <a:alpha val="70000"/>
              </a:srgbClr>
            </a:outerShdw>
          </a:effectLst>
        </p:spPr>
      </p:pic>
      <p:sp>
        <p:nvSpPr>
          <p:cNvPr id="21" name="Rectangle 12"/>
          <p:cNvSpPr/>
          <p:nvPr/>
        </p:nvSpPr>
        <p:spPr>
          <a:xfrm>
            <a:off x="7375750" y="6539660"/>
            <a:ext cx="848309"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שרה פורטיס</a:t>
            </a:r>
            <a:endParaRPr lang="he-IL" sz="1100" b="1" dirty="0">
              <a:solidFill>
                <a:schemeClr val="accent1">
                  <a:lumMod val="50000"/>
                </a:schemeClr>
              </a:solidFill>
              <a:latin typeface="Assistant" panose="00000500000000000000" pitchFamily="2" charset="-79"/>
              <a:cs typeface="Assistant" panose="00000500000000000000" pitchFamily="2" charset="-79"/>
            </a:endParaRPr>
          </a:p>
        </p:txBody>
      </p:sp>
      <p:pic>
        <p:nvPicPr>
          <p:cNvPr id="22" name="תמונה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39839" y="3124145"/>
            <a:ext cx="1185362" cy="1526502"/>
          </a:xfrm>
          <a:prstGeom prst="rect">
            <a:avLst/>
          </a:prstGeom>
          <a:ln>
            <a:noFill/>
          </a:ln>
          <a:effectLst>
            <a:outerShdw blurRad="190500" algn="tl" rotWithShape="0">
              <a:srgbClr val="000000">
                <a:alpha val="70000"/>
              </a:srgbClr>
            </a:outerShdw>
          </a:effectLst>
        </p:spPr>
      </p:pic>
      <p:sp>
        <p:nvSpPr>
          <p:cNvPr id="23" name="Rectangle 5"/>
          <p:cNvSpPr/>
          <p:nvPr/>
        </p:nvSpPr>
        <p:spPr>
          <a:xfrm>
            <a:off x="9877978" y="4628800"/>
            <a:ext cx="1366079" cy="261610"/>
          </a:xfrm>
          <a:prstGeom prst="rect">
            <a:avLst/>
          </a:prstGeom>
        </p:spPr>
        <p:txBody>
          <a:bodyPr wrap="none">
            <a:spAutoFit/>
          </a:bodyPr>
          <a:lstStyle/>
          <a:p>
            <a:pPr algn="ctr"/>
            <a:r>
              <a:rPr lang="he-IL" sz="1100" b="1" dirty="0">
                <a:solidFill>
                  <a:schemeClr val="accent1">
                    <a:lumMod val="50000"/>
                  </a:schemeClr>
                </a:solidFill>
                <a:latin typeface="Assistant" panose="00000500000000000000" pitchFamily="2" charset="-79"/>
                <a:cs typeface="Assistant" panose="00000500000000000000" pitchFamily="2" charset="-79"/>
              </a:rPr>
              <a:t>הרב </a:t>
            </a:r>
            <a:r>
              <a:rPr lang="he-IL" sz="1100" b="1" dirty="0" err="1">
                <a:solidFill>
                  <a:schemeClr val="accent1">
                    <a:lumMod val="50000"/>
                  </a:schemeClr>
                </a:solidFill>
                <a:latin typeface="Assistant" panose="00000500000000000000" pitchFamily="2" charset="-79"/>
                <a:cs typeface="Assistant" panose="00000500000000000000" pitchFamily="2" charset="-79"/>
              </a:rPr>
              <a:t>קסוטו</a:t>
            </a:r>
            <a:r>
              <a:rPr lang="he-IL" sz="1100" b="1" dirty="0">
                <a:solidFill>
                  <a:schemeClr val="accent1">
                    <a:lumMod val="50000"/>
                  </a:schemeClr>
                </a:solidFill>
                <a:latin typeface="Assistant" panose="00000500000000000000" pitchFamily="2" charset="-79"/>
                <a:cs typeface="Assistant" panose="00000500000000000000" pitchFamily="2" charset="-79"/>
              </a:rPr>
              <a:t> יצחק </a:t>
            </a:r>
            <a:r>
              <a:rPr lang="he-IL" sz="1100" b="1" dirty="0" smtClean="0">
                <a:solidFill>
                  <a:schemeClr val="accent1">
                    <a:lumMod val="50000"/>
                  </a:schemeClr>
                </a:solidFill>
                <a:latin typeface="Assistant" panose="00000500000000000000" pitchFamily="2" charset="-79"/>
                <a:cs typeface="Assistant" panose="00000500000000000000" pitchFamily="2" charset="-79"/>
              </a:rPr>
              <a:t>משה</a:t>
            </a:r>
            <a:endParaRPr lang="he-IL" sz="1100" b="1" dirty="0">
              <a:solidFill>
                <a:schemeClr val="accent1">
                  <a:lumMod val="50000"/>
                </a:schemeClr>
              </a:solidFill>
              <a:latin typeface="Assistant" panose="00000500000000000000" pitchFamily="2" charset="-79"/>
              <a:cs typeface="Assistant" panose="00000500000000000000" pitchFamily="2" charset="-79"/>
            </a:endParaRPr>
          </a:p>
        </p:txBody>
      </p:sp>
      <p:sp>
        <p:nvSpPr>
          <p:cNvPr id="28" name="Rectangle 5"/>
          <p:cNvSpPr/>
          <p:nvPr/>
        </p:nvSpPr>
        <p:spPr>
          <a:xfrm>
            <a:off x="1596094" y="4613783"/>
            <a:ext cx="715260" cy="261610"/>
          </a:xfrm>
          <a:prstGeom prst="rect">
            <a:avLst/>
          </a:prstGeom>
        </p:spPr>
        <p:txBody>
          <a:bodyPr wrap="none">
            <a:spAutoFit/>
          </a:bodyPr>
          <a:lstStyle/>
          <a:p>
            <a:r>
              <a:rPr lang="he-IL" sz="1100" b="1" dirty="0" smtClean="0">
                <a:solidFill>
                  <a:schemeClr val="accent1">
                    <a:lumMod val="50000"/>
                  </a:schemeClr>
                </a:solidFill>
                <a:latin typeface="Assistant" panose="00000500000000000000" pitchFamily="2" charset="-79"/>
                <a:cs typeface="Assistant" panose="00000500000000000000" pitchFamily="2" charset="-79"/>
              </a:rPr>
              <a:t>ברוך </a:t>
            </a:r>
            <a:r>
              <a:rPr lang="he-IL" sz="1100" b="1" dirty="0" err="1" smtClean="0">
                <a:solidFill>
                  <a:schemeClr val="accent1">
                    <a:lumMod val="50000"/>
                  </a:schemeClr>
                </a:solidFill>
                <a:latin typeface="Assistant" panose="00000500000000000000" pitchFamily="2" charset="-79"/>
                <a:cs typeface="Assistant" panose="00000500000000000000" pitchFamily="2" charset="-79"/>
              </a:rPr>
              <a:t>שיבי</a:t>
            </a:r>
            <a:endParaRPr lang="he-IL" sz="1100" b="1" dirty="0">
              <a:solidFill>
                <a:schemeClr val="accent1">
                  <a:lumMod val="50000"/>
                </a:schemeClr>
              </a:solidFill>
              <a:latin typeface="Assistant" panose="00000500000000000000" pitchFamily="2" charset="-79"/>
              <a:cs typeface="Assistant" panose="00000500000000000000" pitchFamily="2" charset="-79"/>
            </a:endParaRPr>
          </a:p>
        </p:txBody>
      </p:sp>
      <p:sp>
        <p:nvSpPr>
          <p:cNvPr id="29" name="Rectangle 5"/>
          <p:cNvSpPr/>
          <p:nvPr/>
        </p:nvSpPr>
        <p:spPr>
          <a:xfrm>
            <a:off x="8428842" y="6539660"/>
            <a:ext cx="1470274" cy="261610"/>
          </a:xfrm>
          <a:prstGeom prst="rect">
            <a:avLst/>
          </a:prstGeom>
        </p:spPr>
        <p:txBody>
          <a:bodyPr wrap="none">
            <a:spAutoFit/>
          </a:bodyPr>
          <a:lstStyle/>
          <a:p>
            <a:r>
              <a:rPr lang="he-IL" sz="1100" b="1" dirty="0" err="1" smtClean="0">
                <a:solidFill>
                  <a:schemeClr val="accent1">
                    <a:lumMod val="50000"/>
                  </a:schemeClr>
                </a:solidFill>
                <a:latin typeface="Assistant" panose="00000500000000000000" pitchFamily="2" charset="-79"/>
                <a:cs typeface="Assistant" panose="00000500000000000000" pitchFamily="2" charset="-79"/>
              </a:rPr>
              <a:t>בואינה</a:t>
            </a:r>
            <a:r>
              <a:rPr lang="he-IL" sz="1100" b="1" dirty="0" smtClean="0">
                <a:solidFill>
                  <a:schemeClr val="accent1">
                    <a:lumMod val="50000"/>
                  </a:schemeClr>
                </a:solidFill>
                <a:latin typeface="Assistant" panose="00000500000000000000" pitchFamily="2" charset="-79"/>
                <a:cs typeface="Assistant" panose="00000500000000000000" pitchFamily="2" charset="-79"/>
              </a:rPr>
              <a:t> צרפתי </a:t>
            </a:r>
            <a:r>
              <a:rPr lang="he-IL" sz="1100" b="1" dirty="0" err="1" smtClean="0">
                <a:solidFill>
                  <a:schemeClr val="accent1">
                    <a:lumMod val="50000"/>
                  </a:schemeClr>
                </a:solidFill>
                <a:latin typeface="Assistant" panose="00000500000000000000" pitchFamily="2" charset="-79"/>
                <a:cs typeface="Assistant" panose="00000500000000000000" pitchFamily="2" charset="-79"/>
              </a:rPr>
              <a:t>גרפינקל</a:t>
            </a:r>
            <a:endParaRPr lang="he-IL" sz="1100" b="1" dirty="0">
              <a:solidFill>
                <a:schemeClr val="accent1">
                  <a:lumMod val="50000"/>
                </a:schemeClr>
              </a:solidFill>
              <a:latin typeface="Assistant" panose="00000500000000000000" pitchFamily="2" charset="-79"/>
              <a:cs typeface="Assistant" panose="00000500000000000000" pitchFamily="2" charset="-79"/>
            </a:endParaRPr>
          </a:p>
        </p:txBody>
      </p:sp>
      <p:pic>
        <p:nvPicPr>
          <p:cNvPr id="37" name="תמונה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310883" y="3131969"/>
            <a:ext cx="1258199" cy="1499256"/>
          </a:xfrm>
          <a:prstGeom prst="rect">
            <a:avLst/>
          </a:prstGeom>
          <a:ln>
            <a:noFill/>
          </a:ln>
          <a:effectLst>
            <a:outerShdw blurRad="190500" algn="tl" rotWithShape="0">
              <a:srgbClr val="000000">
                <a:alpha val="70000"/>
              </a:srgbClr>
            </a:outerShdw>
          </a:effectLst>
        </p:spPr>
      </p:pic>
      <p:pic>
        <p:nvPicPr>
          <p:cNvPr id="38" name="תמונה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646418" y="5035078"/>
            <a:ext cx="953307" cy="1536356"/>
          </a:xfrm>
          <a:prstGeom prst="rect">
            <a:avLst/>
          </a:prstGeom>
        </p:spPr>
      </p:pic>
      <p:pic>
        <p:nvPicPr>
          <p:cNvPr id="39" name="תמונה 38"/>
          <p:cNvPicPr>
            <a:picLocks noChangeAspect="1"/>
          </p:cNvPicPr>
          <p:nvPr/>
        </p:nvPicPr>
        <p:blipFill>
          <a:blip r:embed="rId13"/>
          <a:stretch>
            <a:fillRect/>
          </a:stretch>
        </p:blipFill>
        <p:spPr>
          <a:xfrm>
            <a:off x="5901934" y="4941188"/>
            <a:ext cx="978148" cy="1630246"/>
          </a:xfrm>
          <a:prstGeom prst="rect">
            <a:avLst/>
          </a:prstGeom>
        </p:spPr>
      </p:pic>
    </p:spTree>
    <p:extLst>
      <p:ext uri="{BB962C8B-B14F-4D97-AF65-F5344CB8AC3E}">
        <p14:creationId xmlns:p14="http://schemas.microsoft.com/office/powerpoint/2010/main" val="606595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14587"/>
            <a:ext cx="5894191" cy="4524315"/>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אסתר נולדה בסלוניקי, הגיעה לאושוויץ ב-23 מרץ 1943 ועל זרועה הוטבע מספר אסירה/קעקוע: 38850.</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בזכות שליטתה בשפה הגרמנית נבחרה להיות מתורגמנית של אסירות מיוון שלא הבינו את השפה ולא את פקודות חיילי ומפקדי המחנה</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היא הצליחה להוציא 14 נשים משורת הנידונים למוות כששכנעה את ד"ר מנגלה שהן עוזרות לה להביא בגדים לנשים שעברו את הסלקציה.</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אסתר ואחיה יעקב הצליחו ליצור ביניהם קשר. יעקב היה מעביר לה סיגריות, שבעזרתן קנתה את ליבן של </a:t>
            </a:r>
            <a:r>
              <a:rPr lang="he-IL" dirty="0" err="1">
                <a:latin typeface="Assistant" panose="00000500000000000000" pitchFamily="2" charset="-79"/>
                <a:cs typeface="Assistant" panose="00000500000000000000" pitchFamily="2" charset="-79"/>
              </a:rPr>
              <a:t>ה"קאפואיות</a:t>
            </a:r>
            <a:r>
              <a:rPr lang="he-IL" dirty="0">
                <a:latin typeface="Assistant" panose="00000500000000000000" pitchFamily="2" charset="-79"/>
                <a:cs typeface="Assistant" panose="00000500000000000000" pitchFamily="2" charset="-79"/>
              </a:rPr>
              <a:t>" ו"זקנות הבלוק". כך, הוציאה מבלוק מספר 25 - בלוק האיסוף בדרך לקרמטוריום, שלש אסירות - כשלוש שעות לפני שהן היו מיועדות להישלח להשמדה. כל אלה, תוך סיכון חיים רב.</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המידע הראשוני על פעילויות ההצלה שלה נמסר על ידי פרופ' גדעון </a:t>
            </a:r>
            <a:r>
              <a:rPr lang="he-IL" dirty="0" err="1">
                <a:latin typeface="Assistant" panose="00000500000000000000" pitchFamily="2" charset="-79"/>
                <a:cs typeface="Assistant" panose="00000500000000000000" pitchFamily="2" charset="-79"/>
              </a:rPr>
              <a:t>גרייף</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אסתר שרדה את השואה הנוראה ועלתה לישראל בשנת 1949</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"אות המציל היהודי בשואה" הוענק לנציגת המשפחה בטקס יום השואה 2016 ביער "בני-ברית". </a:t>
            </a:r>
            <a:endParaRPr lang="en-US" dirty="0">
              <a:latin typeface="Assistant" panose="00000500000000000000" pitchFamily="2" charset="-79"/>
              <a:cs typeface="Assistant" panose="00000500000000000000"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sp>
        <p:nvSpPr>
          <p:cNvPr id="21" name="TextBox 20"/>
          <p:cNvSpPr txBox="1"/>
          <p:nvPr/>
        </p:nvSpPr>
        <p:spPr>
          <a:xfrm>
            <a:off x="8712200" y="5638793"/>
            <a:ext cx="3605834" cy="954107"/>
          </a:xfrm>
          <a:prstGeom prst="rect">
            <a:avLst/>
          </a:prstGeom>
          <a:noFill/>
        </p:spPr>
        <p:txBody>
          <a:bodyPr wrap="square" rtlCol="1">
            <a:spAutoFit/>
          </a:bodyPr>
          <a:lstStyle/>
          <a:p>
            <a:pPr algn="ctr"/>
            <a:r>
              <a:rPr lang="he-IL" sz="2800" b="1" dirty="0">
                <a:solidFill>
                  <a:schemeClr val="accent1">
                    <a:lumMod val="50000"/>
                  </a:schemeClr>
                </a:solidFill>
                <a:latin typeface="Assistant" panose="00000500000000000000" pitchFamily="2" charset="-79"/>
                <a:cs typeface="Assistant" panose="00000500000000000000" pitchFamily="2" charset="-79"/>
              </a:rPr>
              <a:t> אסתר </a:t>
            </a:r>
            <a:r>
              <a:rPr lang="he-IL" sz="2800" b="1" dirty="0" smtClean="0">
                <a:solidFill>
                  <a:schemeClr val="accent1">
                    <a:lumMod val="50000"/>
                  </a:schemeClr>
                </a:solidFill>
                <a:latin typeface="Assistant" panose="00000500000000000000" pitchFamily="2" charset="-79"/>
                <a:cs typeface="Assistant" panose="00000500000000000000" pitchFamily="2" charset="-79"/>
              </a:rPr>
              <a:t>מאסטרו-</a:t>
            </a:r>
            <a:r>
              <a:rPr lang="he-IL" sz="2800" b="1" dirty="0" err="1" smtClean="0">
                <a:solidFill>
                  <a:schemeClr val="accent1">
                    <a:lumMod val="50000"/>
                  </a:schemeClr>
                </a:solidFill>
                <a:latin typeface="Assistant" panose="00000500000000000000" pitchFamily="2" charset="-79"/>
                <a:cs typeface="Assistant" panose="00000500000000000000" pitchFamily="2" charset="-79"/>
              </a:rPr>
              <a:t>צדיקריו</a:t>
            </a:r>
            <a:endParaRPr lang="en-US"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 </a:t>
            </a:r>
            <a:r>
              <a:rPr lang="he-IL" sz="2800" b="1" dirty="0">
                <a:solidFill>
                  <a:schemeClr val="accent1">
                    <a:lumMod val="50000"/>
                  </a:schemeClr>
                </a:solidFill>
                <a:latin typeface="Assistant" panose="00000500000000000000" pitchFamily="2" charset="-79"/>
                <a:cs typeface="Assistant" panose="00000500000000000000" pitchFamily="2" charset="-79"/>
              </a:rPr>
              <a:t>2000 - 1914</a:t>
            </a:r>
          </a:p>
        </p:txBody>
      </p:sp>
      <p:pic>
        <p:nvPicPr>
          <p:cNvPr id="22"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0929" y="2095310"/>
            <a:ext cx="2560973" cy="3470119"/>
          </a:xfrm>
          <a:prstGeom prst="rect">
            <a:avLst/>
          </a:prstGeom>
          <a:ln>
            <a:noFill/>
          </a:ln>
          <a:effectLst>
            <a:outerShdw blurRad="190500" algn="tl" rotWithShape="0">
              <a:srgbClr val="000000">
                <a:alpha val="70000"/>
              </a:srgbClr>
            </a:outerShdw>
          </a:effectLst>
        </p:spPr>
      </p:pic>
      <p:pic>
        <p:nvPicPr>
          <p:cNvPr id="23" name="Picture 6"/>
          <p:cNvPicPr>
            <a:picLocks noChangeAspect="1"/>
          </p:cNvPicPr>
          <p:nvPr/>
        </p:nvPicPr>
        <p:blipFill rotWithShape="1">
          <a:blip r:embed="rId4"/>
          <a:srcRect l="15224" t="13170" r="17318" b="13306"/>
          <a:stretch/>
        </p:blipFill>
        <p:spPr>
          <a:xfrm>
            <a:off x="9135602" y="2116667"/>
            <a:ext cx="2885790" cy="336126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470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Ester Maestro - </a:t>
            </a:r>
            <a:r>
              <a:rPr lang="en-US" sz="2800" b="1" dirty="0" err="1">
                <a:solidFill>
                  <a:schemeClr val="accent5">
                    <a:lumMod val="50000"/>
                  </a:schemeClr>
                </a:solidFill>
              </a:rPr>
              <a:t>Tzadikaryo</a:t>
            </a:r>
            <a:r>
              <a:rPr lang="en-US" sz="2800" b="1" dirty="0">
                <a:solidFill>
                  <a:schemeClr val="accent5">
                    <a:lumMod val="50000"/>
                  </a:schemeClr>
                </a:solidFill>
              </a:rPr>
              <a:t>: 1914-2000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endParaRPr>
          </a:p>
        </p:txBody>
      </p:sp>
      <p:sp>
        <p:nvSpPr>
          <p:cNvPr id="7" name="TextBox 6"/>
          <p:cNvSpPr txBox="1"/>
          <p:nvPr/>
        </p:nvSpPr>
        <p:spPr>
          <a:xfrm>
            <a:off x="287523" y="2174986"/>
            <a:ext cx="11678053" cy="4708981"/>
          </a:xfrm>
          <a:prstGeom prst="rect">
            <a:avLst/>
          </a:prstGeom>
          <a:noFill/>
        </p:spPr>
        <p:txBody>
          <a:bodyPr wrap="square" rtlCol="1">
            <a:spAutoFit/>
          </a:bodyPr>
          <a:lstStyle/>
          <a:p>
            <a:pPr algn="l" rtl="0"/>
            <a:r>
              <a:rPr lang="en-US" sz="2000" dirty="0"/>
              <a:t>Ester was born in Salonika and reached Auschwitz on March 23</a:t>
            </a:r>
            <a:r>
              <a:rPr lang="en-US" sz="2000" baseline="30000" dirty="0"/>
              <a:t>rd</a:t>
            </a:r>
            <a:r>
              <a:rPr lang="en-US" sz="2000" dirty="0"/>
              <a:t> 1943. The inmate number 38850 was tattooed on her arm. </a:t>
            </a:r>
          </a:p>
          <a:p>
            <a:pPr algn="l" rtl="0"/>
            <a:r>
              <a:rPr lang="en-US" sz="2000" dirty="0"/>
              <a:t>Because she was fluent in German, she became the translator for the Greek female inmates who didn’t understand the camp commanders' orders. </a:t>
            </a:r>
          </a:p>
          <a:p>
            <a:pPr algn="l" rtl="0"/>
            <a:r>
              <a:rPr lang="en-US" sz="2000" dirty="0"/>
              <a:t>She managed to save 14 women from death row by convincing Dr. </a:t>
            </a:r>
            <a:r>
              <a:rPr lang="en-US" sz="2000" dirty="0" err="1"/>
              <a:t>Mengale</a:t>
            </a:r>
            <a:r>
              <a:rPr lang="en-US" sz="2000" dirty="0"/>
              <a:t> that they were helping here bring cloths to women who passed the selection. </a:t>
            </a:r>
          </a:p>
          <a:p>
            <a:pPr algn="l" rtl="0"/>
            <a:r>
              <a:rPr lang="en-US" sz="2000" dirty="0"/>
              <a:t>Ester and her brother Jacob managed to reconnect. Jacob would get her cigarettes with which she would buy the hearts of the Capos and the Block Elderly. This way she managed to get 3 inmates out of Block 25 (the block from which women were rounded up for the crematorium), 3 hours before they were supposed to be murdered. She did all this while risking her own life. </a:t>
            </a:r>
          </a:p>
          <a:p>
            <a:pPr algn="l" rtl="0"/>
            <a:r>
              <a:rPr lang="en-US" sz="2000" dirty="0"/>
              <a:t>The first information about her actions was given by Prof. Gideon </a:t>
            </a:r>
            <a:r>
              <a:rPr lang="en-US" sz="2000" dirty="0" err="1"/>
              <a:t>Greiff</a:t>
            </a:r>
            <a:r>
              <a:rPr lang="en-US" sz="2000" dirty="0"/>
              <a:t>.</a:t>
            </a:r>
          </a:p>
          <a:p>
            <a:pPr algn="l" rtl="0"/>
            <a:r>
              <a:rPr lang="en-US" sz="2000" dirty="0"/>
              <a:t>Ester survived the Holocaust and made Aliya to Israel in 1949.</a:t>
            </a:r>
          </a:p>
          <a:p>
            <a:pPr algn="l" rtl="0"/>
            <a:r>
              <a:rPr lang="en-GB" sz="2000" dirty="0"/>
              <a:t>The "Jewish Rescuer Award" was given to her family members during the 2016 Holocaust memorial ceremony in the </a:t>
            </a:r>
            <a:r>
              <a:rPr lang="en-GB" sz="2000" dirty="0" err="1"/>
              <a:t>Bnei</a:t>
            </a:r>
            <a:r>
              <a:rPr lang="en-GB" sz="2000" dirty="0"/>
              <a:t> </a:t>
            </a:r>
            <a:r>
              <a:rPr lang="en-GB" sz="2000" dirty="0" err="1"/>
              <a:t>Brith</a:t>
            </a:r>
            <a:r>
              <a:rPr lang="en-GB" sz="2000" dirty="0"/>
              <a:t> forest. </a:t>
            </a:r>
            <a:endParaRPr lang="en-US" sz="2000" dirty="0"/>
          </a:p>
          <a:p>
            <a:pPr algn="l" rtl="0"/>
            <a:r>
              <a:rPr lang="en-GB" sz="2000" dirty="0"/>
              <a:t> </a:t>
            </a:r>
            <a:endParaRPr lang="en-US" sz="2000" dirty="0"/>
          </a:p>
        </p:txBody>
      </p:sp>
    </p:spTree>
    <p:extLst>
      <p:ext uri="{BB962C8B-B14F-4D97-AF65-F5344CB8AC3E}">
        <p14:creationId xmlns:p14="http://schemas.microsoft.com/office/powerpoint/2010/main" val="351835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14587"/>
            <a:ext cx="5894191" cy="5078313"/>
          </a:xfrm>
          <a:prstGeom prst="rect">
            <a:avLst/>
          </a:prstGeom>
          <a:noFill/>
        </p:spPr>
        <p:txBody>
          <a:bodyPr wrap="square" rtlCol="1">
            <a:spAutoFit/>
          </a:bodyPr>
          <a:lstStyle/>
          <a:p>
            <a:r>
              <a:rPr lang="he-IL" dirty="0" err="1">
                <a:latin typeface="Assistant" panose="00000500000000000000" pitchFamily="2" charset="-79"/>
                <a:cs typeface="Assistant" panose="00000500000000000000" pitchFamily="2" charset="-79"/>
              </a:rPr>
              <a:t>דייזי</a:t>
            </a:r>
            <a:r>
              <a:rPr lang="he-IL" dirty="0">
                <a:latin typeface="Assistant" panose="00000500000000000000" pitchFamily="2" charset="-79"/>
                <a:cs typeface="Assistant" panose="00000500000000000000" pitchFamily="2" charset="-79"/>
              </a:rPr>
              <a:t> נולדה בסלוניקי, הגיעה למחנה אושוויץ</a:t>
            </a:r>
            <a:r>
              <a:rPr lang="en-GB"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ב- 28/4/1943 ועל זרועה  קועקע מספר אסיר: 43166</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לאור </a:t>
            </a:r>
            <a:r>
              <a:rPr lang="he-IL" dirty="0">
                <a:latin typeface="Assistant" panose="00000500000000000000" pitchFamily="2" charset="-79"/>
                <a:cs typeface="Assistant" panose="00000500000000000000" pitchFamily="2" charset="-79"/>
              </a:rPr>
              <a:t>שליטתה בשפה הגרמנית, מונתה להיות מתורגמנית של אסירות מיוון אשר לא הבינו את הפקודות שניתנו להן על ידי חיילי ומפקדי </a:t>
            </a:r>
            <a:r>
              <a:rPr lang="he-IL" dirty="0" smtClean="0">
                <a:latin typeface="Assistant" panose="00000500000000000000" pitchFamily="2" charset="-79"/>
                <a:cs typeface="Assistant" panose="00000500000000000000" pitchFamily="2" charset="-79"/>
              </a:rPr>
              <a:t>המחנה.</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בנוסף</a:t>
            </a:r>
            <a:r>
              <a:rPr lang="he-IL" dirty="0">
                <a:latin typeface="Assistant" panose="00000500000000000000" pitchFamily="2" charset="-79"/>
                <a:cs typeface="Assistant" panose="00000500000000000000" pitchFamily="2" charset="-79"/>
              </a:rPr>
              <a:t>, היא מונתה כאחראית על בלוק 27 בבירקנאו וזכתה לכינוי "</a:t>
            </a:r>
            <a:r>
              <a:rPr lang="he-IL" dirty="0" err="1">
                <a:latin typeface="Assistant" panose="00000500000000000000" pitchFamily="2" charset="-79"/>
                <a:cs typeface="Assistant" panose="00000500000000000000" pitchFamily="2" charset="-79"/>
              </a:rPr>
              <a:t>דייזי</a:t>
            </a:r>
            <a:r>
              <a:rPr lang="he-IL" dirty="0">
                <a:latin typeface="Assistant" panose="00000500000000000000" pitchFamily="2" charset="-79"/>
                <a:cs typeface="Assistant" panose="00000500000000000000" pitchFamily="2" charset="-79"/>
              </a:rPr>
              <a:t> </a:t>
            </a:r>
            <a:r>
              <a:rPr lang="he-IL" dirty="0" err="1">
                <a:latin typeface="Assistant" panose="00000500000000000000" pitchFamily="2" charset="-79"/>
                <a:cs typeface="Assistant" panose="00000500000000000000" pitchFamily="2" charset="-79"/>
              </a:rPr>
              <a:t>הבלוקובה</a:t>
            </a:r>
            <a:r>
              <a:rPr lang="he-IL" dirty="0">
                <a:latin typeface="Assistant" panose="00000500000000000000" pitchFamily="2" charset="-79"/>
                <a:cs typeface="Assistant" panose="00000500000000000000" pitchFamily="2" charset="-79"/>
              </a:rPr>
              <a:t>" (אחראית הבלוק).</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תפקידיה אלה הקנו לה ניידות רבה והיא ניצלה זאת כדי לעזור לנשים רבות במחנה</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היא השיגה וחילקה מזון בסתר, העבירה נשים בין קבוצות עבודה, הסתירה נשים חולות בזמן סלקציה והסתירה מידע על הריון והפלה. כל אלה, תוך סיכון חיים </a:t>
            </a:r>
            <a:r>
              <a:rPr lang="he-IL" dirty="0" smtClean="0">
                <a:latin typeface="Assistant" panose="00000500000000000000" pitchFamily="2" charset="-79"/>
                <a:cs typeface="Assistant" panose="00000500000000000000" pitchFamily="2" charset="-79"/>
              </a:rPr>
              <a:t>רב.</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היא </a:t>
            </a:r>
            <a:r>
              <a:rPr lang="he-IL" dirty="0">
                <a:latin typeface="Assistant" panose="00000500000000000000" pitchFamily="2" charset="-79"/>
                <a:cs typeface="Assistant" panose="00000500000000000000" pitchFamily="2" charset="-79"/>
              </a:rPr>
              <a:t>חילצה לפחות ארבע נשים מהסלקציה להשמדה. עדויות על גבורתה ניתנו על ידי איבון רזון</a:t>
            </a:r>
            <a:r>
              <a:rPr lang="en-GB"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ברי נחמיאס</a:t>
            </a:r>
            <a:r>
              <a:rPr lang="en-GB"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מרי נחמן ובלה יהודה</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err="1">
                <a:latin typeface="Assistant" panose="00000500000000000000" pitchFamily="2" charset="-79"/>
                <a:cs typeface="Assistant" panose="00000500000000000000" pitchFamily="2" charset="-79"/>
              </a:rPr>
              <a:t>דייזי</a:t>
            </a:r>
            <a:r>
              <a:rPr lang="he-IL" dirty="0">
                <a:latin typeface="Assistant" panose="00000500000000000000" pitchFamily="2" charset="-79"/>
                <a:cs typeface="Assistant" panose="00000500000000000000" pitchFamily="2" charset="-79"/>
              </a:rPr>
              <a:t> שרדה את השואה הנוראה ועלתה לישראל בשנת 1949</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המידע הראשוני על פעילויות ההצלה שלה נמסר על ידי ניצולת השואה: איבון רזון.</a:t>
            </a:r>
            <a:endParaRPr lang="en-US" dirty="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אות המציל היהודי בשואה" הוענק לנציגת המשפחה בטקס יום השואה 2016 ביער "בני-ברית". </a:t>
            </a:r>
            <a:endParaRPr lang="en-US" dirty="0">
              <a:latin typeface="Assistant" panose="00000500000000000000" pitchFamily="2" charset="-79"/>
              <a:cs typeface="Assistant" panose="00000500000000000000"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grpSp>
        <p:nvGrpSpPr>
          <p:cNvPr id="15" name="Group 5"/>
          <p:cNvGrpSpPr/>
          <p:nvPr/>
        </p:nvGrpSpPr>
        <p:grpSpPr>
          <a:xfrm>
            <a:off x="6286840" y="2106778"/>
            <a:ext cx="5626916" cy="4486122"/>
            <a:chOff x="6286840" y="2452799"/>
            <a:chExt cx="5626916" cy="4486122"/>
          </a:xfrm>
        </p:grpSpPr>
        <p:sp>
          <p:nvSpPr>
            <p:cNvPr id="16" name="TextBox 15"/>
            <p:cNvSpPr txBox="1"/>
            <p:nvPr/>
          </p:nvSpPr>
          <p:spPr>
            <a:xfrm>
              <a:off x="8983001" y="5984814"/>
              <a:ext cx="2930755" cy="954107"/>
            </a:xfrm>
            <a:prstGeom prst="rect">
              <a:avLst/>
            </a:prstGeom>
            <a:noFill/>
          </p:spPr>
          <p:txBody>
            <a:bodyPr wrap="square" rtlCol="1">
              <a:spAutoFit/>
            </a:bodyPr>
            <a:lstStyle/>
            <a:p>
              <a:pPr algn="ctr"/>
              <a:r>
                <a:rPr lang="he-IL" sz="2800" b="1" dirty="0" err="1" smtClean="0">
                  <a:solidFill>
                    <a:schemeClr val="accent1">
                      <a:lumMod val="50000"/>
                    </a:schemeClr>
                  </a:solidFill>
                  <a:latin typeface="Assistant" panose="00000500000000000000" pitchFamily="2" charset="-79"/>
                  <a:cs typeface="Assistant" panose="00000500000000000000" pitchFamily="2" charset="-79"/>
                </a:rPr>
                <a:t>דייזי</a:t>
              </a:r>
              <a:r>
                <a:rPr lang="he-IL" sz="2800" b="1" dirty="0" smtClean="0">
                  <a:solidFill>
                    <a:schemeClr val="accent1">
                      <a:lumMod val="50000"/>
                    </a:schemeClr>
                  </a:solidFill>
                  <a:latin typeface="Assistant" panose="00000500000000000000" pitchFamily="2" charset="-79"/>
                  <a:cs typeface="Assistant" panose="00000500000000000000" pitchFamily="2" charset="-79"/>
                </a:rPr>
                <a:t> ארוך-</a:t>
              </a:r>
              <a:r>
                <a:rPr lang="he-IL" sz="2800" b="1" dirty="0" err="1" smtClean="0">
                  <a:solidFill>
                    <a:schemeClr val="accent1">
                      <a:lumMod val="50000"/>
                    </a:schemeClr>
                  </a:solidFill>
                  <a:latin typeface="Assistant" panose="00000500000000000000" pitchFamily="2" charset="-79"/>
                  <a:cs typeface="Assistant" panose="00000500000000000000" pitchFamily="2" charset="-79"/>
                </a:rPr>
                <a:t>חלגואה</a:t>
              </a:r>
              <a:endParaRPr lang="en-US" sz="2800" b="1" dirty="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 1922-1979</a:t>
              </a:r>
              <a:endParaRPr lang="he-IL" sz="2800" b="1" dirty="0">
                <a:solidFill>
                  <a:schemeClr val="accent1">
                    <a:lumMod val="50000"/>
                  </a:schemeClr>
                </a:solidFill>
                <a:latin typeface="Assistant" panose="00000500000000000000" pitchFamily="2" charset="-79"/>
                <a:cs typeface="Assistant" panose="00000500000000000000" pitchFamily="2" charset="-79"/>
              </a:endParaRPr>
            </a:p>
          </p:txBody>
        </p:sp>
        <p:pic>
          <p:nvPicPr>
            <p:cNvPr id="17"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6840" y="2452799"/>
              <a:ext cx="2553704" cy="3460268"/>
            </a:xfrm>
            <a:prstGeom prst="rect">
              <a:avLst/>
            </a:prstGeom>
            <a:ln>
              <a:noFill/>
            </a:ln>
            <a:effectLst>
              <a:outerShdw blurRad="190500" algn="tl" rotWithShape="0">
                <a:srgbClr val="000000">
                  <a:alpha val="70000"/>
                </a:srgbClr>
              </a:outerShdw>
            </a:effectLst>
          </p:spPr>
        </p:pic>
        <p:pic>
          <p:nvPicPr>
            <p:cNvPr id="18" name="Picture 17"/>
            <p:cNvPicPr>
              <a:picLocks noChangeAspect="1"/>
            </p:cNvPicPr>
            <p:nvPr/>
          </p:nvPicPr>
          <p:blipFill rotWithShape="1">
            <a:blip r:embed="rId4"/>
            <a:srcRect t="3863"/>
            <a:stretch/>
          </p:blipFill>
          <p:spPr>
            <a:xfrm>
              <a:off x="9059054" y="2502438"/>
              <a:ext cx="2778651" cy="3382765"/>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48533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par>
                          <p:cTn id="8" fill="hold">
                            <p:stCondLst>
                              <p:cond delay="2500"/>
                            </p:stCondLst>
                            <p:childTnLst>
                              <p:par>
                                <p:cTn id="9" presetID="9" presetClass="entr" presetSubtype="0" fill="hold" nodeType="afterEffect">
                                  <p:stCondLst>
                                    <p:cond delay="50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Daisy </a:t>
            </a:r>
            <a:r>
              <a:rPr lang="en-US" sz="2800" b="1" dirty="0" err="1">
                <a:solidFill>
                  <a:schemeClr val="accent5">
                    <a:lumMod val="50000"/>
                  </a:schemeClr>
                </a:solidFill>
              </a:rPr>
              <a:t>Aroch</a:t>
            </a:r>
            <a:r>
              <a:rPr lang="en-US" sz="2800" b="1" dirty="0">
                <a:solidFill>
                  <a:schemeClr val="accent5">
                    <a:lumMod val="50000"/>
                  </a:schemeClr>
                </a:solidFill>
              </a:rPr>
              <a:t> - </a:t>
            </a:r>
            <a:r>
              <a:rPr lang="en-US" sz="2800" b="1" dirty="0" err="1">
                <a:solidFill>
                  <a:schemeClr val="accent5">
                    <a:lumMod val="50000"/>
                  </a:schemeClr>
                </a:solidFill>
              </a:rPr>
              <a:t>Chalgoa</a:t>
            </a:r>
            <a:r>
              <a:rPr lang="en-US" sz="2800" b="1" dirty="0">
                <a:solidFill>
                  <a:schemeClr val="accent5">
                    <a:lumMod val="50000"/>
                  </a:schemeClr>
                </a:solidFill>
              </a:rPr>
              <a:t>: 1922-1979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endParaRPr>
          </a:p>
        </p:txBody>
      </p:sp>
      <p:sp>
        <p:nvSpPr>
          <p:cNvPr id="7" name="TextBox 6"/>
          <p:cNvSpPr txBox="1"/>
          <p:nvPr/>
        </p:nvSpPr>
        <p:spPr>
          <a:xfrm>
            <a:off x="287523" y="2174986"/>
            <a:ext cx="11678053" cy="5324535"/>
          </a:xfrm>
          <a:prstGeom prst="rect">
            <a:avLst/>
          </a:prstGeom>
          <a:noFill/>
        </p:spPr>
        <p:txBody>
          <a:bodyPr wrap="square" rtlCol="1">
            <a:spAutoFit/>
          </a:bodyPr>
          <a:lstStyle/>
          <a:p>
            <a:pPr algn="l" rtl="0"/>
            <a:r>
              <a:rPr lang="en-US" sz="2000" dirty="0"/>
              <a:t>Daisy was born in Salonika. She reached Auschwitz on April 28</a:t>
            </a:r>
            <a:r>
              <a:rPr lang="en-US" sz="2000" baseline="30000" dirty="0"/>
              <a:t>th</a:t>
            </a:r>
            <a:r>
              <a:rPr lang="en-US" sz="2000" dirty="0"/>
              <a:t> 1943 and had the inmate number 43166 tattooed on her arm. </a:t>
            </a:r>
          </a:p>
          <a:p>
            <a:pPr algn="l" rtl="0"/>
            <a:r>
              <a:rPr lang="en-US" sz="2000" dirty="0"/>
              <a:t>Because she was fluent in German, she became the translator for the Greek female inmates who didn’t understand the camp commanders' orders. </a:t>
            </a:r>
          </a:p>
          <a:p>
            <a:pPr algn="l" rtl="0"/>
            <a:r>
              <a:rPr lang="en-US" sz="2000" dirty="0"/>
              <a:t>In addition, she was placed in charge of Block 27 in </a:t>
            </a:r>
            <a:r>
              <a:rPr lang="en-US" sz="2000" dirty="0" err="1"/>
              <a:t>Birkenu</a:t>
            </a:r>
            <a:r>
              <a:rPr lang="en-US" sz="2000" dirty="0"/>
              <a:t> and got the nick name "Daisy the Block leader". These jobs enabled her to roam around freely, which she used in order to help many women in the camp. </a:t>
            </a:r>
          </a:p>
          <a:p>
            <a:pPr algn="l" rtl="0"/>
            <a:r>
              <a:rPr lang="en-US" sz="2000" dirty="0"/>
              <a:t>She acquired and secretly distributed food, replaced women in different work groups, hid sick women during selection and hid information about pregnancies and abortions. All this was done while Daisy was risking her own life.</a:t>
            </a:r>
          </a:p>
          <a:p>
            <a:pPr algn="l" rtl="0"/>
            <a:r>
              <a:rPr lang="en-US" sz="2000" dirty="0"/>
              <a:t>She saved at least four women from being selected to die. Those who shared her stories included </a:t>
            </a:r>
            <a:r>
              <a:rPr lang="en-US" sz="2000" dirty="0" err="1"/>
              <a:t>Ivonne</a:t>
            </a:r>
            <a:r>
              <a:rPr lang="en-US" sz="2000" dirty="0"/>
              <a:t> </a:t>
            </a:r>
            <a:r>
              <a:rPr lang="en-US" sz="2000" dirty="0" err="1"/>
              <a:t>Razon</a:t>
            </a:r>
            <a:r>
              <a:rPr lang="en-US" sz="2000" dirty="0"/>
              <a:t>, </a:t>
            </a:r>
            <a:r>
              <a:rPr lang="en-US" sz="2000" dirty="0" err="1"/>
              <a:t>Bary</a:t>
            </a:r>
            <a:r>
              <a:rPr lang="en-US" sz="2000" dirty="0"/>
              <a:t> </a:t>
            </a:r>
            <a:r>
              <a:rPr lang="en-US" sz="2000" dirty="0" err="1"/>
              <a:t>Nachmias</a:t>
            </a:r>
            <a:r>
              <a:rPr lang="en-US" sz="2000" dirty="0"/>
              <a:t>, Mary </a:t>
            </a:r>
            <a:r>
              <a:rPr lang="en-US" sz="2000" dirty="0" err="1"/>
              <a:t>Nachman</a:t>
            </a:r>
            <a:r>
              <a:rPr lang="en-US" sz="2000" dirty="0"/>
              <a:t> and Bella Yehuda.</a:t>
            </a:r>
          </a:p>
          <a:p>
            <a:pPr algn="l" rtl="0"/>
            <a:r>
              <a:rPr lang="en-US" sz="2000" dirty="0"/>
              <a:t>Daisy survived the Holocaust and made Aliya to Israel in 1949. </a:t>
            </a:r>
          </a:p>
          <a:p>
            <a:pPr algn="l" rtl="0"/>
            <a:r>
              <a:rPr lang="en-GB" sz="2000" dirty="0"/>
              <a:t>The first information received about her actions was given by the Holocaust survivor: </a:t>
            </a:r>
            <a:r>
              <a:rPr lang="en-GB" sz="2000" dirty="0" err="1"/>
              <a:t>Ivonne</a:t>
            </a:r>
            <a:r>
              <a:rPr lang="en-GB" sz="2000" dirty="0"/>
              <a:t> </a:t>
            </a:r>
            <a:r>
              <a:rPr lang="en-GB" sz="2000" dirty="0" err="1"/>
              <a:t>Razon</a:t>
            </a:r>
            <a:r>
              <a:rPr lang="en-GB" sz="2000" dirty="0"/>
              <a:t>. </a:t>
            </a:r>
            <a:endParaRPr lang="en-US" sz="2000" dirty="0"/>
          </a:p>
          <a:p>
            <a:pPr algn="l" rtl="0"/>
            <a:r>
              <a:rPr lang="en-GB" sz="2000" dirty="0"/>
              <a:t>The "Jewish Rescuer Award" was given to her family members during the 2016 Holocaust memorial ceremony in the </a:t>
            </a:r>
            <a:r>
              <a:rPr lang="en-GB" sz="2000" dirty="0" err="1"/>
              <a:t>Bnei</a:t>
            </a:r>
            <a:r>
              <a:rPr lang="en-GB" sz="2000" dirty="0"/>
              <a:t> </a:t>
            </a:r>
            <a:r>
              <a:rPr lang="en-GB" sz="2000" dirty="0" err="1"/>
              <a:t>Brith</a:t>
            </a:r>
            <a:r>
              <a:rPr lang="en-GB" sz="2000" dirty="0"/>
              <a:t> forest. </a:t>
            </a:r>
            <a:endParaRPr lang="en-US" sz="2000" dirty="0"/>
          </a:p>
          <a:p>
            <a:pPr algn="l" rtl="0"/>
            <a:r>
              <a:rPr lang="he-IL" sz="2000" dirty="0"/>
              <a:t> </a:t>
            </a:r>
            <a:endParaRPr lang="en-US" sz="2000" dirty="0"/>
          </a:p>
          <a:p>
            <a:pPr algn="l" rtl="0"/>
            <a:r>
              <a:rPr lang="he-IL" sz="2000" dirty="0"/>
              <a:t> </a:t>
            </a:r>
            <a:endParaRPr lang="en-US" sz="2000" dirty="0"/>
          </a:p>
        </p:txBody>
      </p:sp>
    </p:spTree>
    <p:extLst>
      <p:ext uri="{BB962C8B-B14F-4D97-AF65-F5344CB8AC3E}">
        <p14:creationId xmlns:p14="http://schemas.microsoft.com/office/powerpoint/2010/main" val="191756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pic>
        <p:nvPicPr>
          <p:cNvPr id="19"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28943" t="17487" r="33952" b="49766"/>
          <a:stretch/>
        </p:blipFill>
        <p:spPr>
          <a:xfrm>
            <a:off x="9592013" y="1982150"/>
            <a:ext cx="2403630" cy="3027897"/>
          </a:xfrm>
          <a:prstGeom prst="rect">
            <a:avLst/>
          </a:prstGeom>
          <a:ln>
            <a:noFill/>
          </a:ln>
          <a:effectLst>
            <a:outerShdw blurRad="190500" algn="tl" rotWithShape="0">
              <a:srgbClr val="000000">
                <a:alpha val="70000"/>
              </a:srgbClr>
            </a:outerShdw>
          </a:effectLst>
        </p:spPr>
      </p:pic>
      <p:pic>
        <p:nvPicPr>
          <p:cNvPr id="21" name="Picture 23"/>
          <p:cNvPicPr>
            <a:picLocks noChangeAspect="1"/>
          </p:cNvPicPr>
          <p:nvPr/>
        </p:nvPicPr>
        <p:blipFill rotWithShape="1">
          <a:blip r:embed="rId4"/>
          <a:srcRect l="30908" t="27594" r="45344" b="19211"/>
          <a:stretch/>
        </p:blipFill>
        <p:spPr>
          <a:xfrm>
            <a:off x="7396227" y="1880550"/>
            <a:ext cx="2139455" cy="2995239"/>
          </a:xfrm>
          <a:prstGeom prst="rect">
            <a:avLst/>
          </a:prstGeom>
        </p:spPr>
      </p:pic>
      <p:sp>
        <p:nvSpPr>
          <p:cNvPr id="23" name="TextBox 22"/>
          <p:cNvSpPr txBox="1"/>
          <p:nvPr/>
        </p:nvSpPr>
        <p:spPr>
          <a:xfrm>
            <a:off x="9257010" y="5043363"/>
            <a:ext cx="3073635" cy="954107"/>
          </a:xfrm>
          <a:prstGeom prst="rect">
            <a:avLst/>
          </a:prstGeom>
          <a:noFill/>
        </p:spPr>
        <p:txBody>
          <a:bodyPr wrap="square" rtlCol="1">
            <a:spAutoFit/>
          </a:bodyPr>
          <a:lstStyle/>
          <a:p>
            <a:pPr algn="ctr"/>
            <a:r>
              <a:rPr lang="he-IL" sz="2800" b="1" dirty="0">
                <a:solidFill>
                  <a:schemeClr val="accent1">
                    <a:lumMod val="50000"/>
                  </a:schemeClr>
                </a:solidFill>
                <a:latin typeface="Assistant" panose="00000500000000000000" pitchFamily="2" charset="-79"/>
                <a:cs typeface="Assistant" panose="00000500000000000000" pitchFamily="2" charset="-79"/>
              </a:rPr>
              <a:t>דר' לאון </a:t>
            </a:r>
            <a:r>
              <a:rPr lang="he-IL" sz="2800" b="1" dirty="0" err="1" smtClean="0">
                <a:solidFill>
                  <a:schemeClr val="accent1">
                    <a:lumMod val="50000"/>
                  </a:schemeClr>
                </a:solidFill>
                <a:latin typeface="Assistant" panose="00000500000000000000" pitchFamily="2" charset="-79"/>
                <a:cs typeface="Assistant" panose="00000500000000000000" pitchFamily="2" charset="-79"/>
              </a:rPr>
              <a:t>קואינקה</a:t>
            </a:r>
            <a:endParaRPr lang="en-US"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 </a:t>
            </a:r>
            <a:r>
              <a:rPr lang="he-IL" sz="2800" b="1" dirty="0">
                <a:solidFill>
                  <a:schemeClr val="accent1">
                    <a:lumMod val="50000"/>
                  </a:schemeClr>
                </a:solidFill>
                <a:latin typeface="Assistant" panose="00000500000000000000" pitchFamily="2" charset="-79"/>
                <a:cs typeface="Assistant" panose="00000500000000000000" pitchFamily="2" charset="-79"/>
              </a:rPr>
              <a:t>1979-1899</a:t>
            </a:r>
          </a:p>
        </p:txBody>
      </p:sp>
      <p:sp>
        <p:nvSpPr>
          <p:cNvPr id="16" name="TextBox 15"/>
          <p:cNvSpPr txBox="1"/>
          <p:nvPr/>
        </p:nvSpPr>
        <p:spPr>
          <a:xfrm>
            <a:off x="196768" y="1584037"/>
            <a:ext cx="7143128" cy="5078313"/>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דר' </a:t>
            </a:r>
            <a:r>
              <a:rPr lang="he-IL" dirty="0" err="1">
                <a:latin typeface="Assistant" panose="00000500000000000000" pitchFamily="2" charset="-79"/>
                <a:cs typeface="Assistant" panose="00000500000000000000" pitchFamily="2" charset="-79"/>
              </a:rPr>
              <a:t>קוואינקה</a:t>
            </a:r>
            <a:r>
              <a:rPr lang="he-IL" dirty="0">
                <a:latin typeface="Assistant" panose="00000500000000000000" pitchFamily="2" charset="-79"/>
                <a:cs typeface="Assistant" panose="00000500000000000000" pitchFamily="2" charset="-79"/>
              </a:rPr>
              <a:t> נולד בסלוניקי, היה רופא אף אוזן גרון ידוע ומקובל ביותר ושימש כנציג "</a:t>
            </a:r>
            <a:r>
              <a:rPr lang="he-IL" dirty="0" smtClean="0">
                <a:latin typeface="Assistant" panose="00000500000000000000" pitchFamily="2" charset="-79"/>
                <a:cs typeface="Assistant" panose="00000500000000000000" pitchFamily="2" charset="-79"/>
              </a:rPr>
              <a:t>הצלב</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האדום</a:t>
            </a:r>
            <a:r>
              <a:rPr lang="he-IL" dirty="0">
                <a:latin typeface="Assistant" panose="00000500000000000000" pitchFamily="2" charset="-79"/>
                <a:cs typeface="Assistant" panose="00000500000000000000" pitchFamily="2" charset="-79"/>
              </a:rPr>
              <a:t>". הוא הגיע לאושוויץ ב-24.3.1943 ועל זרועו הוטבע מספר אסיר/קעקוע: 110941. </a:t>
            </a:r>
            <a:endParaRPr lang="en-US" dirty="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משם</a:t>
            </a:r>
            <a:r>
              <a:rPr lang="he-IL" dirty="0">
                <a:latin typeface="Assistant" panose="00000500000000000000" pitchFamily="2" charset="-79"/>
                <a:cs typeface="Assistant" panose="00000500000000000000" pitchFamily="2" charset="-79"/>
              </a:rPr>
              <a:t>, נשלח למחנה הלוויין בונה-</a:t>
            </a:r>
            <a:r>
              <a:rPr lang="he-IL" dirty="0" err="1">
                <a:latin typeface="Assistant" panose="00000500000000000000" pitchFamily="2" charset="-79"/>
                <a:cs typeface="Assistant" panose="00000500000000000000" pitchFamily="2" charset="-79"/>
              </a:rPr>
              <a:t>מונוביץ</a:t>
            </a:r>
            <a:r>
              <a:rPr lang="he-IL" dirty="0">
                <a:latin typeface="Assistant" panose="00000500000000000000" pitchFamily="2" charset="-79"/>
                <a:cs typeface="Assistant" panose="00000500000000000000" pitchFamily="2" charset="-79"/>
              </a:rPr>
              <a:t> והרופא הפושע הנאצי ד"ר יוזף מנגלה מינה אותו לרופא </a:t>
            </a:r>
            <a:r>
              <a:rPr lang="he-IL" dirty="0" smtClean="0">
                <a:latin typeface="Assistant" panose="00000500000000000000" pitchFamily="2" charset="-79"/>
                <a:cs typeface="Assistant" panose="00000500000000000000" pitchFamily="2" charset="-79"/>
              </a:rPr>
              <a:t>המחנה.</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כרופא</a:t>
            </a:r>
            <a:r>
              <a:rPr lang="he-IL" dirty="0">
                <a:latin typeface="Assistant" panose="00000500000000000000" pitchFamily="2" charset="-79"/>
                <a:cs typeface="Assistant" panose="00000500000000000000" pitchFamily="2" charset="-79"/>
              </a:rPr>
              <a:t>, הוא סייע לאסירים רבים במחנה להינצל מסלקציות והעניק להם את הטיפול הרפואי המיטבי שיכול היה לתת באותם זמנים ותנאים. זאת, למרות מחסור כמעט מוחלט באמצעים ובתרופות.</a:t>
            </a:r>
            <a:endParaRPr lang="en-US" dirty="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דר</a:t>
            </a:r>
            <a:r>
              <a:rPr lang="he-IL" dirty="0">
                <a:latin typeface="Assistant" panose="00000500000000000000" pitchFamily="2" charset="-79"/>
                <a:cs typeface="Assistant" panose="00000500000000000000" pitchFamily="2" charset="-79"/>
              </a:rPr>
              <a:t>' </a:t>
            </a:r>
            <a:r>
              <a:rPr lang="he-IL" dirty="0" err="1">
                <a:latin typeface="Assistant" panose="00000500000000000000" pitchFamily="2" charset="-79"/>
                <a:cs typeface="Assistant" panose="00000500000000000000" pitchFamily="2" charset="-79"/>
              </a:rPr>
              <a:t>קוואינקה</a:t>
            </a:r>
            <a:r>
              <a:rPr lang="he-IL" dirty="0">
                <a:latin typeface="Assistant" panose="00000500000000000000" pitchFamily="2" charset="-79"/>
                <a:cs typeface="Assistant" panose="00000500000000000000" pitchFamily="2" charset="-79"/>
              </a:rPr>
              <a:t> גם דאג לספק מזון בהסתר לאסירים חלשים וחולים. ובכך, הציל את </a:t>
            </a:r>
            <a:r>
              <a:rPr lang="he-IL" dirty="0" smtClean="0">
                <a:latin typeface="Assistant" panose="00000500000000000000" pitchFamily="2" charset="-79"/>
                <a:cs typeface="Assistant" panose="00000500000000000000" pitchFamily="2" charset="-79"/>
              </a:rPr>
              <a:t>חייהם</a:t>
            </a:r>
            <a:r>
              <a:rPr lang="he-IL" dirty="0">
                <a:latin typeface="Assistant" panose="00000500000000000000" pitchFamily="2" charset="-79"/>
                <a:cs typeface="Assistant" panose="00000500000000000000" pitchFamily="2" charset="-79"/>
              </a:rPr>
              <a:t>. כל אלה, תוך סיכון חיים </a:t>
            </a:r>
            <a:r>
              <a:rPr lang="he-IL" dirty="0" smtClean="0">
                <a:latin typeface="Assistant" panose="00000500000000000000" pitchFamily="2" charset="-79"/>
                <a:cs typeface="Assistant" panose="00000500000000000000" pitchFamily="2" charset="-79"/>
              </a:rPr>
              <a:t>רב.</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אחד </a:t>
            </a:r>
            <a:r>
              <a:rPr lang="he-IL" dirty="0">
                <a:latin typeface="Assistant" panose="00000500000000000000" pitchFamily="2" charset="-79"/>
                <a:cs typeface="Assistant" panose="00000500000000000000" pitchFamily="2" charset="-79"/>
              </a:rPr>
              <a:t>מהאסירים היה הנער יצחק בורלא – שלימים, כתב את הספר "כימרה" (המפלצת) </a:t>
            </a:r>
            <a:r>
              <a:rPr lang="he-IL" dirty="0" smtClean="0">
                <a:latin typeface="Assistant" panose="00000500000000000000" pitchFamily="2" charset="-79"/>
                <a:cs typeface="Assistant" panose="00000500000000000000" pitchFamily="2" charset="-79"/>
              </a:rPr>
              <a:t>וכינה</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אותו </a:t>
            </a:r>
            <a:r>
              <a:rPr lang="he-IL" dirty="0">
                <a:latin typeface="Assistant" panose="00000500000000000000" pitchFamily="2" charset="-79"/>
                <a:cs typeface="Assistant" panose="00000500000000000000" pitchFamily="2" charset="-79"/>
              </a:rPr>
              <a:t>"המלאך בלבן".</a:t>
            </a:r>
            <a:endParaRPr lang="en-US" dirty="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דר</a:t>
            </a:r>
            <a:r>
              <a:rPr lang="he-IL" dirty="0">
                <a:latin typeface="Assistant" panose="00000500000000000000" pitchFamily="2" charset="-79"/>
                <a:cs typeface="Assistant" panose="00000500000000000000" pitchFamily="2" charset="-79"/>
              </a:rPr>
              <a:t>' </a:t>
            </a:r>
            <a:r>
              <a:rPr lang="he-IL" dirty="0" err="1">
                <a:latin typeface="Assistant" panose="00000500000000000000" pitchFamily="2" charset="-79"/>
                <a:cs typeface="Assistant" panose="00000500000000000000" pitchFamily="2" charset="-79"/>
              </a:rPr>
              <a:t>קוואינקה</a:t>
            </a:r>
            <a:r>
              <a:rPr lang="he-IL" dirty="0">
                <a:latin typeface="Assistant" panose="00000500000000000000" pitchFamily="2" charset="-79"/>
                <a:cs typeface="Assistant" panose="00000500000000000000" pitchFamily="2" charset="-79"/>
              </a:rPr>
              <a:t> שרד את השואה הנוראה, חזר ליוון וזכה להוקרה ממשלת </a:t>
            </a:r>
            <a:r>
              <a:rPr lang="he-IL" dirty="0" smtClean="0">
                <a:latin typeface="Assistant" panose="00000500000000000000" pitchFamily="2" charset="-79"/>
                <a:cs typeface="Assistant" panose="00000500000000000000" pitchFamily="2" charset="-79"/>
              </a:rPr>
              <a:t>צרפת.</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כמו </a:t>
            </a:r>
            <a:r>
              <a:rPr lang="he-IL" dirty="0">
                <a:latin typeface="Assistant" panose="00000500000000000000" pitchFamily="2" charset="-79"/>
                <a:cs typeface="Assistant" panose="00000500000000000000" pitchFamily="2" charset="-79"/>
              </a:rPr>
              <a:t>כן, הוא צורף לצוותו של שמעון </a:t>
            </a:r>
            <a:r>
              <a:rPr lang="he-IL" dirty="0" err="1">
                <a:latin typeface="Assistant" panose="00000500000000000000" pitchFamily="2" charset="-79"/>
                <a:cs typeface="Assistant" panose="00000500000000000000" pitchFamily="2" charset="-79"/>
              </a:rPr>
              <a:t>ויזנטל</a:t>
            </a:r>
            <a:r>
              <a:rPr lang="he-IL" dirty="0">
                <a:latin typeface="Assistant" panose="00000500000000000000" pitchFamily="2" charset="-79"/>
                <a:cs typeface="Assistant" panose="00000500000000000000" pitchFamily="2" charset="-79"/>
              </a:rPr>
              <a:t> ("צייד הנאצים") שניסה לזהות וללכוד את </a:t>
            </a:r>
            <a:r>
              <a:rPr lang="he-IL" dirty="0" smtClean="0">
                <a:latin typeface="Assistant" panose="00000500000000000000" pitchFamily="2" charset="-79"/>
                <a:cs typeface="Assistant" panose="00000500000000000000" pitchFamily="2" charset="-79"/>
              </a:rPr>
              <a:t>מנגלה.</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דר</a:t>
            </a:r>
            <a:r>
              <a:rPr lang="he-IL" dirty="0">
                <a:latin typeface="Assistant" panose="00000500000000000000" pitchFamily="2" charset="-79"/>
                <a:cs typeface="Assistant" panose="00000500000000000000" pitchFamily="2" charset="-79"/>
              </a:rPr>
              <a:t>' </a:t>
            </a:r>
            <a:r>
              <a:rPr lang="he-IL" dirty="0" err="1">
                <a:latin typeface="Assistant" panose="00000500000000000000" pitchFamily="2" charset="-79"/>
                <a:cs typeface="Assistant" panose="00000500000000000000" pitchFamily="2" charset="-79"/>
              </a:rPr>
              <a:t>קוואינקה</a:t>
            </a:r>
            <a:r>
              <a:rPr lang="he-IL" dirty="0">
                <a:latin typeface="Assistant" panose="00000500000000000000" pitchFamily="2" charset="-79"/>
                <a:cs typeface="Assistant" panose="00000500000000000000" pitchFamily="2" charset="-79"/>
              </a:rPr>
              <a:t> חי את שארית ימיו </a:t>
            </a:r>
            <a:r>
              <a:rPr lang="he-IL" dirty="0" err="1">
                <a:latin typeface="Assistant" panose="00000500000000000000" pitchFamily="2" charset="-79"/>
                <a:cs typeface="Assistant" panose="00000500000000000000" pitchFamily="2" charset="-79"/>
              </a:rPr>
              <a:t>בלוזאן</a:t>
            </a:r>
            <a:r>
              <a:rPr lang="he-IL" dirty="0">
                <a:latin typeface="Assistant" panose="00000500000000000000" pitchFamily="2" charset="-79"/>
                <a:cs typeface="Assistant" panose="00000500000000000000" pitchFamily="2" charset="-79"/>
              </a:rPr>
              <a:t> שבשוויץ. במהלכן, הוא מסר את מזוודת הרופא – </a:t>
            </a:r>
            <a:r>
              <a:rPr lang="he-IL" dirty="0" err="1" smtClean="0">
                <a:latin typeface="Assistant" panose="00000500000000000000" pitchFamily="2" charset="-79"/>
                <a:cs typeface="Assistant" panose="00000500000000000000" pitchFamily="2" charset="-79"/>
              </a:rPr>
              <a:t>כשבתוכה</a:t>
            </a:r>
            <a:r>
              <a:rPr lang="he-IL" dirty="0" smtClean="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הכלים בהם השתמש במרפאות שבמחנות, לבן משפחתו בארץ – רופא אף אוזן </a:t>
            </a:r>
            <a:r>
              <a:rPr lang="he-IL" dirty="0" smtClean="0">
                <a:latin typeface="Assistant" panose="00000500000000000000" pitchFamily="2" charset="-79"/>
                <a:cs typeface="Assistant" panose="00000500000000000000" pitchFamily="2" charset="-79"/>
              </a:rPr>
              <a:t>גרון,</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דר</a:t>
            </a:r>
            <a:r>
              <a:rPr lang="he-IL" dirty="0">
                <a:latin typeface="Assistant" panose="00000500000000000000" pitchFamily="2" charset="-79"/>
                <a:cs typeface="Assistant" panose="00000500000000000000" pitchFamily="2" charset="-79"/>
              </a:rPr>
              <a:t>' דוד </a:t>
            </a:r>
            <a:r>
              <a:rPr lang="he-IL" dirty="0" err="1">
                <a:latin typeface="Assistant" panose="00000500000000000000" pitchFamily="2" charset="-79"/>
                <a:cs typeface="Assistant" panose="00000500000000000000" pitchFamily="2" charset="-79"/>
              </a:rPr>
              <a:t>טלמור</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המידע </a:t>
            </a:r>
            <a:r>
              <a:rPr lang="he-IL" dirty="0">
                <a:latin typeface="Assistant" panose="00000500000000000000" pitchFamily="2" charset="-79"/>
                <a:cs typeface="Assistant" panose="00000500000000000000" pitchFamily="2" charset="-79"/>
              </a:rPr>
              <a:t>הראשוני על פעילויות ההצלה התגלה בספרו של פרופ' שמואל רפאל: "בנתיבי שאול".</a:t>
            </a:r>
            <a:endParaRPr lang="en-US" dirty="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אות המציל היהודי בשואה" הוענק לנציגי המשפחה בטקס יום השואה 2015 </a:t>
            </a:r>
            <a:r>
              <a:rPr lang="he-IL" dirty="0" smtClean="0">
                <a:latin typeface="Assistant" panose="00000500000000000000" pitchFamily="2" charset="-79"/>
                <a:cs typeface="Assistant" panose="00000500000000000000" pitchFamily="2" charset="-79"/>
              </a:rPr>
              <a:t>ביער</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"בני-ברית</a:t>
            </a:r>
            <a:r>
              <a:rPr lang="he-IL" dirty="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148449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Dr. Leo </a:t>
            </a:r>
            <a:r>
              <a:rPr lang="en-US" sz="2800" b="1" dirty="0" err="1">
                <a:solidFill>
                  <a:schemeClr val="accent5">
                    <a:lumMod val="50000"/>
                  </a:schemeClr>
                </a:solidFill>
              </a:rPr>
              <a:t>Kuanka</a:t>
            </a:r>
            <a:r>
              <a:rPr lang="en-US" sz="2800" b="1" dirty="0">
                <a:solidFill>
                  <a:schemeClr val="accent5">
                    <a:lumMod val="50000"/>
                  </a:schemeClr>
                </a:solidFill>
              </a:rPr>
              <a:t>: 1979-1899 </a:t>
            </a:r>
            <a:r>
              <a:rPr lang="en-GB" sz="2800" b="1" dirty="0">
                <a:solidFill>
                  <a:schemeClr val="accent5">
                    <a:lumMod val="50000"/>
                  </a:schemeClr>
                </a:solidFill>
              </a:rPr>
              <a:t>R</a:t>
            </a:r>
            <a:r>
              <a:rPr lang="en-US" sz="2800" b="1" dirty="0">
                <a:solidFill>
                  <a:schemeClr val="accent5">
                    <a:lumMod val="50000"/>
                  </a:schemeClr>
                </a:solidFill>
              </a:rPr>
              <a:t>.I.P</a:t>
            </a:r>
            <a:r>
              <a:rPr lang="en-GB" sz="2800" b="1" dirty="0">
                <a:solidFill>
                  <a:schemeClr val="accent5">
                    <a:lumMod val="50000"/>
                  </a:schemeClr>
                </a:solidFill>
              </a:rPr>
              <a:t> (Greece)</a:t>
            </a:r>
            <a:endParaRPr lang="he-IL" sz="2800" b="1" dirty="0">
              <a:solidFill>
                <a:schemeClr val="accent5">
                  <a:lumMod val="50000"/>
                </a:schemeClr>
              </a:solidFill>
            </a:endParaRPr>
          </a:p>
        </p:txBody>
      </p:sp>
      <p:sp>
        <p:nvSpPr>
          <p:cNvPr id="7" name="TextBox 6"/>
          <p:cNvSpPr txBox="1"/>
          <p:nvPr/>
        </p:nvSpPr>
        <p:spPr>
          <a:xfrm>
            <a:off x="287523" y="1982299"/>
            <a:ext cx="11678053" cy="5016758"/>
          </a:xfrm>
          <a:prstGeom prst="rect">
            <a:avLst/>
          </a:prstGeom>
          <a:noFill/>
        </p:spPr>
        <p:txBody>
          <a:bodyPr wrap="square" rtlCol="1">
            <a:spAutoFit/>
          </a:bodyPr>
          <a:lstStyle/>
          <a:p>
            <a:pPr algn="l" rtl="0"/>
            <a:r>
              <a:rPr lang="en-US" sz="2000" dirty="0"/>
              <a:t>Dr. </a:t>
            </a:r>
            <a:r>
              <a:rPr lang="en-US" sz="2000" dirty="0" err="1"/>
              <a:t>Kuanka</a:t>
            </a:r>
            <a:r>
              <a:rPr lang="en-US" sz="2000" dirty="0"/>
              <a:t> was born in Salonika. He was a well known ear nose and throat doctor and a representative of the "Red Cross". He arrived in Auschwitz on April 24</a:t>
            </a:r>
            <a:r>
              <a:rPr lang="en-US" sz="2000" baseline="30000" dirty="0"/>
              <a:t>th</a:t>
            </a:r>
            <a:r>
              <a:rPr lang="en-US" sz="2000" dirty="0"/>
              <a:t> 1943, and had the inmate number 110941 tattooed on his arm. </a:t>
            </a:r>
            <a:r>
              <a:rPr lang="en-US" sz="2000" dirty="0" smtClean="0"/>
              <a:t>From </a:t>
            </a:r>
            <a:r>
              <a:rPr lang="en-US" sz="2000" dirty="0"/>
              <a:t>there he was sent to the Bona-</a:t>
            </a:r>
            <a:r>
              <a:rPr lang="en-US" sz="2000" dirty="0" err="1"/>
              <a:t>Monovich</a:t>
            </a:r>
            <a:r>
              <a:rPr lang="en-US" sz="2000" dirty="0"/>
              <a:t> camp, where the terrible Nazi Dr. </a:t>
            </a:r>
            <a:r>
              <a:rPr lang="en-US" sz="2000" dirty="0" err="1"/>
              <a:t>Mengale</a:t>
            </a:r>
            <a:r>
              <a:rPr lang="en-US" sz="2000" dirty="0"/>
              <a:t> made him the camp doctor.  As a doctor he helped many inmates, saved them from selections and gave them the best medical attention he could during those times, even though there was a terrible shortage in supplies. </a:t>
            </a:r>
          </a:p>
          <a:p>
            <a:pPr algn="l" rtl="0"/>
            <a:r>
              <a:rPr lang="en-US" sz="2000" dirty="0"/>
              <a:t>Dr. </a:t>
            </a:r>
            <a:r>
              <a:rPr lang="en-US" sz="2000" dirty="0" err="1"/>
              <a:t>Kuanka</a:t>
            </a:r>
            <a:r>
              <a:rPr lang="en-US" sz="2000" dirty="0"/>
              <a:t> also secretly distributed food to weak and sick inmates, thus saving their lives while risking his own. One of those inmates, </a:t>
            </a:r>
            <a:r>
              <a:rPr lang="en-US" sz="2000" dirty="0" err="1"/>
              <a:t>Yitshak</a:t>
            </a:r>
            <a:r>
              <a:rPr lang="en-US" sz="2000" dirty="0"/>
              <a:t> </a:t>
            </a:r>
            <a:r>
              <a:rPr lang="en-US" sz="2000" dirty="0" err="1"/>
              <a:t>Burla</a:t>
            </a:r>
            <a:r>
              <a:rPr lang="en-US" sz="2000" dirty="0"/>
              <a:t>, who was a teen ager at the time, wrote the book "The Monster" in which he called </a:t>
            </a:r>
            <a:r>
              <a:rPr lang="en-US" sz="2000" dirty="0" err="1"/>
              <a:t>Kuanka</a:t>
            </a:r>
            <a:r>
              <a:rPr lang="en-US" sz="2000" dirty="0"/>
              <a:t> the "White Angel".</a:t>
            </a:r>
          </a:p>
          <a:p>
            <a:pPr algn="l" rtl="0"/>
            <a:r>
              <a:rPr lang="en-US" sz="2000" dirty="0"/>
              <a:t>Dr. </a:t>
            </a:r>
            <a:r>
              <a:rPr lang="en-US" sz="2000" dirty="0" err="1"/>
              <a:t>Kuanka</a:t>
            </a:r>
            <a:r>
              <a:rPr lang="en-US" sz="2000" dirty="0"/>
              <a:t> survived the Holocaust, returned to Greece and received acclaim from the French Government. In addition, he was accepted to Shimon </a:t>
            </a:r>
            <a:r>
              <a:rPr lang="en-US" sz="2000" dirty="0" err="1"/>
              <a:t>Wizental's</a:t>
            </a:r>
            <a:r>
              <a:rPr lang="en-US" sz="2000" dirty="0"/>
              <a:t> team ("the Nazi Hunter") and tried to identify and capture </a:t>
            </a:r>
            <a:r>
              <a:rPr lang="en-US" sz="2000" dirty="0" err="1"/>
              <a:t>Mengale</a:t>
            </a:r>
            <a:r>
              <a:rPr lang="en-US" sz="2000" dirty="0"/>
              <a:t>. </a:t>
            </a:r>
            <a:r>
              <a:rPr lang="en-US" sz="2000" dirty="0" smtClean="0"/>
              <a:t> Dr</a:t>
            </a:r>
            <a:r>
              <a:rPr lang="en-US" sz="2000" dirty="0"/>
              <a:t>. </a:t>
            </a:r>
            <a:r>
              <a:rPr lang="en-US" sz="2000" dirty="0" err="1"/>
              <a:t>Kuanks</a:t>
            </a:r>
            <a:r>
              <a:rPr lang="en-US" sz="2000" dirty="0"/>
              <a:t> spent the rest of his life in </a:t>
            </a:r>
            <a:r>
              <a:rPr lang="en-US" sz="2000" dirty="0" err="1"/>
              <a:t>Luzan</a:t>
            </a:r>
            <a:r>
              <a:rPr lang="en-US" sz="2000" dirty="0"/>
              <a:t> in Switzerland. During this time, he passed his doctors suitcase- which included tools he used in the camp infirmaries- to a family member in Israel- an ear nose and throat doctor, Dr. David </a:t>
            </a:r>
            <a:r>
              <a:rPr lang="en-US" sz="2000" dirty="0" err="1"/>
              <a:t>Talmor</a:t>
            </a:r>
            <a:r>
              <a:rPr lang="en-US" sz="2000" dirty="0"/>
              <a:t>.  </a:t>
            </a:r>
            <a:r>
              <a:rPr lang="en-US" sz="2000" dirty="0" smtClean="0"/>
              <a:t>The </a:t>
            </a:r>
            <a:r>
              <a:rPr lang="en-US" sz="2000" dirty="0"/>
              <a:t>first information received about his actions </a:t>
            </a:r>
            <a:r>
              <a:rPr lang="en-US" sz="2000" dirty="0" err="1"/>
              <a:t>ws</a:t>
            </a:r>
            <a:r>
              <a:rPr lang="en-US" sz="2000" dirty="0"/>
              <a:t> written in Prof. Shmuel </a:t>
            </a:r>
            <a:r>
              <a:rPr lang="en-US" sz="2000" dirty="0" err="1"/>
              <a:t>Refael's</a:t>
            </a:r>
            <a:r>
              <a:rPr lang="en-US" sz="2000" dirty="0"/>
              <a:t> book</a:t>
            </a:r>
            <a:r>
              <a:rPr lang="en-US" sz="2000" dirty="0" smtClean="0"/>
              <a:t>. "</a:t>
            </a:r>
            <a:r>
              <a:rPr lang="en-US" sz="2000" dirty="0"/>
              <a:t>The Jewish Rescuer Award" was given to his family members during the 2015 Holocaust Memorial Day ceremony in the </a:t>
            </a:r>
            <a:r>
              <a:rPr lang="en-US" sz="2000" dirty="0" err="1"/>
              <a:t>Bnei</a:t>
            </a:r>
            <a:r>
              <a:rPr lang="en-US" sz="2000" dirty="0"/>
              <a:t> </a:t>
            </a:r>
            <a:r>
              <a:rPr lang="en-US" sz="2000" dirty="0" err="1"/>
              <a:t>Brith</a:t>
            </a:r>
            <a:r>
              <a:rPr lang="en-US" sz="2000" dirty="0"/>
              <a:t> forest. </a:t>
            </a:r>
          </a:p>
          <a:p>
            <a:pPr algn="l" rtl="0"/>
            <a:r>
              <a:rPr lang="en-US" sz="2000" dirty="0"/>
              <a:t> </a:t>
            </a:r>
          </a:p>
        </p:txBody>
      </p:sp>
    </p:spTree>
    <p:extLst>
      <p:ext uri="{BB962C8B-B14F-4D97-AF65-F5344CB8AC3E}">
        <p14:creationId xmlns:p14="http://schemas.microsoft.com/office/powerpoint/2010/main" val="333976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792379"/>
            <a:ext cx="7037409" cy="4524315"/>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אהרון נולד בסלוניקי, הוסמך כרוקח, הגיע לאושוויץ ב- 17.4.1943 ועל זרועו הוטבע מספר אסיר/קעקוע: 116211</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במחנה, שבו פרצו מגיפות רבות  - נדרשה לאסירים עזרה דחופה ביותר ואספקת תרופות מידית. אפילו מחלות קלות (כמו שלשול או שפעת), עלולות היו להביא למות החולה</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כרוקח מדופלם, היה אהרון היהודי היחיד שהועסק בבית המרקחת של הס"ס - שהיה קרוב לקרמטוריום הקטן של אושוויץ</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במטרה לסייע לחולים, היו אהרון (ואחיו שלמה) מבריחים תרופות אל </a:t>
            </a:r>
            <a:r>
              <a:rPr lang="he-IL" dirty="0" err="1">
                <a:latin typeface="Assistant" panose="00000500000000000000" pitchFamily="2" charset="-79"/>
                <a:cs typeface="Assistant" panose="00000500000000000000" pitchFamily="2" charset="-79"/>
              </a:rPr>
              <a:t>ג'קיטו</a:t>
            </a:r>
            <a:r>
              <a:rPr lang="he-IL" dirty="0">
                <a:latin typeface="Assistant" panose="00000500000000000000" pitchFamily="2" charset="-79"/>
                <a:cs typeface="Assistant" panose="00000500000000000000" pitchFamily="2" charset="-79"/>
              </a:rPr>
              <a:t> מאסטרו. והוא, היה מעבירן אל החולים הפזורים במחנה. ובכך, הציל את חייהם. כל אלה, תוך סיכון חיים רב.</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היו במחנה כאלה שכינו אותו: "המלאך המושיע" או "האבא של היוונים</a:t>
            </a:r>
            <a:r>
              <a:rPr lang="he-IL"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זמן </a:t>
            </a:r>
            <a:r>
              <a:rPr lang="he-IL" dirty="0">
                <a:latin typeface="Assistant" panose="00000500000000000000" pitchFamily="2" charset="-79"/>
                <a:cs typeface="Assistant" panose="00000500000000000000" pitchFamily="2" charset="-79"/>
              </a:rPr>
              <a:t>קצר לפני תום המלחמה, הוא עונה באכזריות גדולה - עקב סירובו לבצע עבודה משפילה. כתוצאה מהעינויים האלה, הוא נפטר במחנה לאחר 20 </a:t>
            </a:r>
            <a:r>
              <a:rPr lang="he-IL" dirty="0" smtClean="0">
                <a:latin typeface="Assistant" panose="00000500000000000000" pitchFamily="2" charset="-79"/>
                <a:cs typeface="Assistant" panose="00000500000000000000" pitchFamily="2" charset="-79"/>
              </a:rPr>
              <a:t>יום.</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המידע </a:t>
            </a:r>
            <a:r>
              <a:rPr lang="he-IL" dirty="0">
                <a:latin typeface="Assistant" panose="00000500000000000000" pitchFamily="2" charset="-79"/>
                <a:cs typeface="Assistant" panose="00000500000000000000" pitchFamily="2" charset="-79"/>
              </a:rPr>
              <a:t>הראשוני על פעילויות ההצלה שלו נמסר על ידי ניצולת השואה: איבון רזון</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"אות המציל היהודי בשואה" אושר לו ביום השואה 2018.</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טרם הוענק האות לנציג/ת המשפחה, כי טרם אותר/ה אחת/ד כזאת/ה בעולם. </a:t>
            </a:r>
            <a:endParaRPr lang="he-IL" b="1" dirty="0">
              <a:solidFill>
                <a:schemeClr val="accent1">
                  <a:lumMod val="50000"/>
                </a:schemeClr>
              </a:solidFill>
              <a:latin typeface="Assistant" panose="00000500000000000000" pitchFamily="2" charset="-79"/>
              <a:cs typeface="Assistant" panose="00000500000000000000" pitchFamily="2" charset="-79"/>
            </a:endParaRPr>
          </a:p>
        </p:txBody>
      </p:sp>
      <p:sp>
        <p:nvSpPr>
          <p:cNvPr id="12" name="TextBox 11"/>
          <p:cNvSpPr txBox="1"/>
          <p:nvPr/>
        </p:nvSpPr>
        <p:spPr>
          <a:xfrm>
            <a:off x="9367979" y="4997802"/>
            <a:ext cx="2434605" cy="954107"/>
          </a:xfrm>
          <a:prstGeom prst="rect">
            <a:avLst/>
          </a:prstGeom>
          <a:noFill/>
        </p:spPr>
        <p:txBody>
          <a:bodyPr wrap="square" rtlCol="1">
            <a:spAutoFit/>
          </a:bodyPr>
          <a:lstStyle/>
          <a:p>
            <a:pPr algn="ctr"/>
            <a:r>
              <a:rPr lang="he-IL" sz="2800" b="1" dirty="0">
                <a:solidFill>
                  <a:schemeClr val="accent1">
                    <a:lumMod val="50000"/>
                  </a:schemeClr>
                </a:solidFill>
                <a:latin typeface="Assistant" panose="00000500000000000000" pitchFamily="2" charset="-79"/>
                <a:cs typeface="Assistant" panose="00000500000000000000" pitchFamily="2" charset="-79"/>
              </a:rPr>
              <a:t>אהרון </a:t>
            </a:r>
            <a:r>
              <a:rPr lang="he-IL" sz="2800" b="1" dirty="0" smtClean="0">
                <a:solidFill>
                  <a:schemeClr val="accent1">
                    <a:lumMod val="50000"/>
                  </a:schemeClr>
                </a:solidFill>
                <a:latin typeface="Assistant" panose="00000500000000000000" pitchFamily="2" charset="-79"/>
                <a:cs typeface="Assistant" panose="00000500000000000000" pitchFamily="2" charset="-79"/>
              </a:rPr>
              <a:t>רוזה</a:t>
            </a:r>
            <a:endParaRPr lang="en-US"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 </a:t>
            </a:r>
            <a:r>
              <a:rPr lang="he-IL" sz="2800" b="1" dirty="0">
                <a:solidFill>
                  <a:schemeClr val="accent1">
                    <a:lumMod val="50000"/>
                  </a:schemeClr>
                </a:solidFill>
                <a:latin typeface="Assistant" panose="00000500000000000000" pitchFamily="2" charset="-79"/>
                <a:cs typeface="Assistant" panose="00000500000000000000" pitchFamily="2" charset="-79"/>
              </a:rPr>
              <a:t>1917-1945 </a:t>
            </a:r>
          </a:p>
        </p:txBody>
      </p:sp>
      <p:pic>
        <p:nvPicPr>
          <p:cNvPr id="13" name="Picture 20"/>
          <p:cNvPicPr>
            <a:picLocks noChangeAspect="1"/>
          </p:cNvPicPr>
          <p:nvPr/>
        </p:nvPicPr>
        <p:blipFill rotWithShape="1">
          <a:blip r:embed="rId2"/>
          <a:srcRect t="8559" r="2064" b="21399"/>
          <a:stretch/>
        </p:blipFill>
        <p:spPr>
          <a:xfrm>
            <a:off x="9393906" y="2199829"/>
            <a:ext cx="2382753" cy="2517523"/>
          </a:xfrm>
          <a:prstGeom prst="rect">
            <a:avLst/>
          </a:prstGeom>
          <a:ln>
            <a:noFill/>
          </a:ln>
          <a:effectLst>
            <a:outerShdw blurRad="190500" algn="tl" rotWithShape="0">
              <a:srgbClr val="000000">
                <a:alpha val="70000"/>
              </a:srgbClr>
            </a:outerShdw>
          </a:effectLst>
        </p:spPr>
      </p:pic>
      <p:sp>
        <p:nvSpPr>
          <p:cNvPr id="16" name="תרשים זרימה: תהליך חלופי 15">
            <a:hlinkClick r:id="rId3"/>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pic>
        <p:nvPicPr>
          <p:cNvPr id="2" name="תמונה 1"/>
          <p:cNvPicPr>
            <a:picLocks noChangeAspect="1"/>
          </p:cNvPicPr>
          <p:nvPr/>
        </p:nvPicPr>
        <p:blipFill>
          <a:blip r:embed="rId4"/>
          <a:stretch>
            <a:fillRect/>
          </a:stretch>
        </p:blipFill>
        <p:spPr>
          <a:xfrm>
            <a:off x="7386780" y="2148413"/>
            <a:ext cx="1854522" cy="2568939"/>
          </a:xfrm>
          <a:prstGeom prst="rect">
            <a:avLst/>
          </a:prstGeom>
        </p:spPr>
      </p:pic>
    </p:spTree>
    <p:extLst>
      <p:ext uri="{BB962C8B-B14F-4D97-AF65-F5344CB8AC3E}">
        <p14:creationId xmlns:p14="http://schemas.microsoft.com/office/powerpoint/2010/main" val="159217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rtl="0"/>
            <a:r>
              <a:rPr lang="en-GB" sz="2800" b="1" dirty="0" err="1">
                <a:solidFill>
                  <a:schemeClr val="accent5">
                    <a:lumMod val="50000"/>
                  </a:schemeClr>
                </a:solidFill>
              </a:rPr>
              <a:t>Aharon</a:t>
            </a:r>
            <a:r>
              <a:rPr lang="en-GB" sz="2800" b="1" dirty="0">
                <a:solidFill>
                  <a:schemeClr val="accent5">
                    <a:lumMod val="50000"/>
                  </a:schemeClr>
                </a:solidFill>
              </a:rPr>
              <a:t> </a:t>
            </a:r>
            <a:r>
              <a:rPr lang="en-GB" sz="2800" b="1" dirty="0" err="1">
                <a:solidFill>
                  <a:schemeClr val="accent5">
                    <a:lumMod val="50000"/>
                  </a:schemeClr>
                </a:solidFill>
              </a:rPr>
              <a:t>Roza</a:t>
            </a:r>
            <a:r>
              <a:rPr lang="en-GB" sz="2800" b="1" dirty="0">
                <a:solidFill>
                  <a:schemeClr val="accent5">
                    <a:lumMod val="50000"/>
                  </a:schemeClr>
                </a:solidFill>
              </a:rPr>
              <a:t>: 1917-1945</a:t>
            </a:r>
            <a:r>
              <a:rPr lang="he-IL" sz="2800" b="1" dirty="0">
                <a:solidFill>
                  <a:schemeClr val="accent5">
                    <a:lumMod val="50000"/>
                  </a:schemeClr>
                </a:solidFill>
              </a:rPr>
              <a:t> </a:t>
            </a:r>
            <a:r>
              <a:rPr lang="en-US" sz="2800" b="1" dirty="0">
                <a:solidFill>
                  <a:schemeClr val="accent5">
                    <a:lumMod val="50000"/>
                  </a:schemeClr>
                </a:solidFill>
              </a:rPr>
              <a:t>RIP</a:t>
            </a:r>
          </a:p>
        </p:txBody>
      </p:sp>
      <p:sp>
        <p:nvSpPr>
          <p:cNvPr id="7" name="TextBox 6"/>
          <p:cNvSpPr txBox="1"/>
          <p:nvPr/>
        </p:nvSpPr>
        <p:spPr>
          <a:xfrm>
            <a:off x="287523" y="1982299"/>
            <a:ext cx="11678053" cy="5016758"/>
          </a:xfrm>
          <a:prstGeom prst="rect">
            <a:avLst/>
          </a:prstGeom>
          <a:noFill/>
        </p:spPr>
        <p:txBody>
          <a:bodyPr wrap="square" rtlCol="1">
            <a:spAutoFit/>
          </a:bodyPr>
          <a:lstStyle/>
          <a:p>
            <a:pPr algn="l" rtl="0"/>
            <a:r>
              <a:rPr lang="en-GB" sz="2000" dirty="0" err="1"/>
              <a:t>Aharon</a:t>
            </a:r>
            <a:r>
              <a:rPr lang="en-GB" sz="2000" dirty="0"/>
              <a:t> was born in Salonika and became a chemist. He arrived at Auschwitz on April 17th 1943 and had the prisoner number 116211 tattooed on his arm. </a:t>
            </a:r>
            <a:endParaRPr lang="en-US" sz="2000" dirty="0"/>
          </a:p>
          <a:p>
            <a:pPr algn="l" rtl="0"/>
            <a:r>
              <a:rPr lang="en-GB" sz="2000" dirty="0"/>
              <a:t>At the camp, many plagues spread around- the inmates needed immediate medication and supplies. Even light illnesses (such as </a:t>
            </a:r>
            <a:r>
              <a:rPr lang="en-GB" sz="2000" dirty="0" err="1"/>
              <a:t>diarrhea</a:t>
            </a:r>
            <a:r>
              <a:rPr lang="en-GB" sz="2000" dirty="0"/>
              <a:t> or the flu) could lead to death. </a:t>
            </a:r>
            <a:endParaRPr lang="en-US" sz="2000" dirty="0"/>
          </a:p>
          <a:p>
            <a:pPr algn="l" rtl="0"/>
            <a:r>
              <a:rPr lang="en-GB" sz="2000" dirty="0"/>
              <a:t>As a professional chemist, </a:t>
            </a:r>
            <a:r>
              <a:rPr lang="en-GB" sz="2000" dirty="0" err="1"/>
              <a:t>Aharon</a:t>
            </a:r>
            <a:r>
              <a:rPr lang="en-GB" sz="2000" dirty="0"/>
              <a:t> was the only Jew who was employed at the SS pharmacy, which was right near the small Auschwitz crematorium. </a:t>
            </a:r>
            <a:endParaRPr lang="en-US" sz="2000" dirty="0"/>
          </a:p>
          <a:p>
            <a:pPr algn="l" rtl="0"/>
            <a:r>
              <a:rPr lang="en-GB" sz="2000" dirty="0"/>
              <a:t>In order to help sick inmates, </a:t>
            </a:r>
            <a:r>
              <a:rPr lang="en-GB" sz="2000" dirty="0" err="1"/>
              <a:t>Aharon</a:t>
            </a:r>
            <a:r>
              <a:rPr lang="en-GB" sz="2000" dirty="0"/>
              <a:t> and his brother </a:t>
            </a:r>
            <a:r>
              <a:rPr lang="en-GB" sz="2000" dirty="0" err="1"/>
              <a:t>Shlomo</a:t>
            </a:r>
            <a:r>
              <a:rPr lang="en-GB" sz="2000" dirty="0"/>
              <a:t>, would steal medicine which they would give to another Jewish inmate, </a:t>
            </a:r>
            <a:r>
              <a:rPr lang="en-GB" sz="2000" dirty="0" err="1"/>
              <a:t>Jackito</a:t>
            </a:r>
            <a:r>
              <a:rPr lang="en-GB" sz="2000" dirty="0"/>
              <a:t> Maestro, who would pass it on to those in need all over the camp, thus saving their lives, all the while risking their own.  </a:t>
            </a:r>
            <a:endParaRPr lang="en-US" sz="2000" dirty="0"/>
          </a:p>
          <a:p>
            <a:pPr algn="l" rtl="0"/>
            <a:r>
              <a:rPr lang="en-GB" sz="2000" dirty="0"/>
              <a:t>There were those in camp who called him "the saviour angel" or the "Greek's father". </a:t>
            </a:r>
            <a:endParaRPr lang="en-US" sz="2000" dirty="0"/>
          </a:p>
          <a:p>
            <a:pPr algn="l" rtl="0"/>
            <a:r>
              <a:rPr lang="en-GB" sz="2000" dirty="0"/>
              <a:t>Just before the war ended, he was tortured terribly because he wouldn’t do an embarrassing job. He died 20 days later in the camp.</a:t>
            </a:r>
            <a:endParaRPr lang="en-US" sz="2000" dirty="0"/>
          </a:p>
          <a:p>
            <a:pPr algn="l" rtl="0"/>
            <a:r>
              <a:rPr lang="en-GB" sz="2000" dirty="0"/>
              <a:t>The first information received about his actions was given by the Holocaust survivor: </a:t>
            </a:r>
            <a:r>
              <a:rPr lang="en-GB" sz="2000" dirty="0" err="1"/>
              <a:t>Ivonne</a:t>
            </a:r>
            <a:r>
              <a:rPr lang="en-GB" sz="2000" dirty="0"/>
              <a:t> </a:t>
            </a:r>
            <a:r>
              <a:rPr lang="en-GB" sz="2000" dirty="0" err="1"/>
              <a:t>Razon</a:t>
            </a:r>
            <a:r>
              <a:rPr lang="en-GB" sz="2000" dirty="0"/>
              <a:t>. </a:t>
            </a:r>
            <a:endParaRPr lang="en-US" sz="2000" dirty="0"/>
          </a:p>
          <a:p>
            <a:pPr algn="l" rtl="0"/>
            <a:r>
              <a:rPr lang="en-GB" sz="2000" dirty="0"/>
              <a:t>He was approved to receive the "Jewish Rescuer Award" on 2018 Holocaust memorial day. The award has not yet been given to a family member because we have not found one yet. </a:t>
            </a:r>
            <a:endParaRPr lang="en-US" sz="2000" dirty="0"/>
          </a:p>
          <a:p>
            <a:pPr algn="l" rtl="0"/>
            <a:r>
              <a:rPr lang="he-IL" sz="2000" dirty="0"/>
              <a:t> </a:t>
            </a:r>
            <a:endParaRPr lang="en-US" sz="2000" dirty="0"/>
          </a:p>
        </p:txBody>
      </p:sp>
    </p:spTree>
    <p:extLst>
      <p:ext uri="{BB962C8B-B14F-4D97-AF65-F5344CB8AC3E}">
        <p14:creationId xmlns:p14="http://schemas.microsoft.com/office/powerpoint/2010/main" val="1244225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624625"/>
            <a:ext cx="7151683" cy="3970318"/>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הרב ברזילאי</a:t>
            </a:r>
            <a:r>
              <a:rPr lang="he-IL" b="1" dirty="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נולד בסלוניקי ובשנת 1910 הגיע לירושלים ללמוד ולקבל הסמכה כרב.</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הוא חזר לסלוניקי ושימש בה כמורה ורב. בשנים 1932-1934 הוא עבר לבלגרד ובשנים 1934-1936 הוא עבר לתל אביב.</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בשנת 1936 הוא חזר לאתונה, התמנה לרב העיר ונשאר בה בכל תקופת המלחמה. </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ב-22.9.1943 הוזמן הרב ברזילאי להנהלת הגסטפו ושם הודיעו לו שהיהודים יופרדו משאר תושבי העיר. כתוצאה מכך, נתן הרב הוראות לשרוף את כל מסמכי הקהילה. הידיעה הזו התפרסמה במהירות בכל חלקי העיר וגרמה לכך שרוב יהודי אתונה ברחו אל ההרים ואל כפרים מרוחקים והתחבאו בשמות מזויפים ותעודות מזויפות. כל אלה, תוך סיכון חיים רב. כך ניצלו כ-3,000 מיהודי אתונה..</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המידע הראשוני על פעילויות ההצלה שלה התגלה בספרו של יוסף בן: "יהודי יוון בשואה ובהתנגדות 1941-1944</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לאחר המלחמה, המשיך הרב ברזילאי לשמש כרב העיר - עד 1963. </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"אות המציל היהודי בשואה" יוענק לנציגי המשפחה בטקס יום השואה 2019 ביער "בני-ברית". </a:t>
            </a:r>
            <a:endParaRPr lang="en-US" dirty="0">
              <a:latin typeface="Assistant" panose="00000500000000000000" pitchFamily="2" charset="-79"/>
              <a:cs typeface="Assistant" panose="00000500000000000000" pitchFamily="2" charset="-79"/>
            </a:endParaRPr>
          </a:p>
        </p:txBody>
      </p:sp>
      <p:sp>
        <p:nvSpPr>
          <p:cNvPr id="14" name="TextBox 13"/>
          <p:cNvSpPr txBox="1"/>
          <p:nvPr/>
        </p:nvSpPr>
        <p:spPr>
          <a:xfrm>
            <a:off x="9358949" y="5194833"/>
            <a:ext cx="2655599" cy="1384995"/>
          </a:xfrm>
          <a:prstGeom prst="rect">
            <a:avLst/>
          </a:prstGeom>
          <a:noFill/>
        </p:spPr>
        <p:txBody>
          <a:bodyPr wrap="square" rtlCol="1">
            <a:spAutoFit/>
          </a:bodyPr>
          <a:lstStyle/>
          <a:p>
            <a:pPr algn="ctr"/>
            <a:r>
              <a:rPr lang="he-IL" sz="2800" b="1" dirty="0">
                <a:solidFill>
                  <a:schemeClr val="accent1">
                    <a:lumMod val="50000"/>
                  </a:schemeClr>
                </a:solidFill>
                <a:latin typeface="Assistant" panose="00000500000000000000" pitchFamily="2" charset="-79"/>
                <a:cs typeface="Assistant" panose="00000500000000000000" pitchFamily="2" charset="-79"/>
              </a:rPr>
              <a:t>הרב אליהו פנחס </a:t>
            </a:r>
            <a:r>
              <a:rPr lang="he-IL" sz="2800" b="1" dirty="0" smtClean="0">
                <a:solidFill>
                  <a:schemeClr val="accent1">
                    <a:lumMod val="50000"/>
                  </a:schemeClr>
                </a:solidFill>
                <a:latin typeface="Assistant" panose="00000500000000000000" pitchFamily="2" charset="-79"/>
                <a:cs typeface="Assistant" panose="00000500000000000000" pitchFamily="2" charset="-79"/>
              </a:rPr>
              <a:t>ברזילאי</a:t>
            </a: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1981-1979</a:t>
            </a:r>
            <a:endParaRPr lang="en-US" sz="2800" b="1" dirty="0" smtClean="0">
              <a:solidFill>
                <a:schemeClr val="accent1">
                  <a:lumMod val="50000"/>
                </a:schemeClr>
              </a:solidFill>
              <a:latin typeface="Assistant" panose="00000500000000000000" pitchFamily="2" charset="-79"/>
              <a:cs typeface="Assistant" panose="00000500000000000000"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pic>
        <p:nvPicPr>
          <p:cNvPr id="2" name="תמונה 1"/>
          <p:cNvPicPr>
            <a:picLocks noChangeAspect="1"/>
          </p:cNvPicPr>
          <p:nvPr/>
        </p:nvPicPr>
        <p:blipFill>
          <a:blip r:embed="rId3"/>
          <a:stretch>
            <a:fillRect/>
          </a:stretch>
        </p:blipFill>
        <p:spPr>
          <a:xfrm>
            <a:off x="9700954" y="1694716"/>
            <a:ext cx="2100070" cy="3500117"/>
          </a:xfrm>
          <a:prstGeom prst="rect">
            <a:avLst/>
          </a:prstGeom>
        </p:spPr>
      </p:pic>
      <p:pic>
        <p:nvPicPr>
          <p:cNvPr id="3" name="תמונה 2"/>
          <p:cNvPicPr>
            <a:picLocks noChangeAspect="1"/>
          </p:cNvPicPr>
          <p:nvPr/>
        </p:nvPicPr>
        <p:blipFill rotWithShape="1">
          <a:blip r:embed="rId4"/>
          <a:srcRect t="1" b="361"/>
          <a:stretch/>
        </p:blipFill>
        <p:spPr>
          <a:xfrm>
            <a:off x="7721600" y="2278065"/>
            <a:ext cx="1979354" cy="2655482"/>
          </a:xfrm>
          <a:prstGeom prst="rect">
            <a:avLst/>
          </a:prstGeom>
        </p:spPr>
      </p:pic>
    </p:spTree>
    <p:extLst>
      <p:ext uri="{BB962C8B-B14F-4D97-AF65-F5344CB8AC3E}">
        <p14:creationId xmlns:p14="http://schemas.microsoft.com/office/powerpoint/2010/main" val="86335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en-US" sz="2800" b="1" dirty="0">
                <a:solidFill>
                  <a:schemeClr val="accent5">
                    <a:lumMod val="50000"/>
                  </a:schemeClr>
                </a:solidFill>
              </a:rPr>
              <a:t>Rabbi </a:t>
            </a:r>
            <a:r>
              <a:rPr lang="en-US" sz="2800" b="1" dirty="0" err="1">
                <a:solidFill>
                  <a:schemeClr val="accent5">
                    <a:lumMod val="50000"/>
                  </a:schemeClr>
                </a:solidFill>
              </a:rPr>
              <a:t>Eliyahu</a:t>
            </a:r>
            <a:r>
              <a:rPr lang="en-US" sz="2800" b="1" dirty="0">
                <a:solidFill>
                  <a:schemeClr val="accent5">
                    <a:lumMod val="50000"/>
                  </a:schemeClr>
                </a:solidFill>
              </a:rPr>
              <a:t> </a:t>
            </a:r>
            <a:r>
              <a:rPr lang="en-US" sz="2800" b="1" dirty="0" err="1">
                <a:solidFill>
                  <a:schemeClr val="accent5">
                    <a:lumMod val="50000"/>
                  </a:schemeClr>
                </a:solidFill>
              </a:rPr>
              <a:t>Pinchas</a:t>
            </a:r>
            <a:r>
              <a:rPr lang="en-US" sz="2800" b="1" dirty="0">
                <a:solidFill>
                  <a:schemeClr val="accent5">
                    <a:lumMod val="50000"/>
                  </a:schemeClr>
                </a:solidFill>
              </a:rPr>
              <a:t> </a:t>
            </a:r>
            <a:r>
              <a:rPr lang="en-US" sz="2800" b="1" dirty="0" err="1">
                <a:solidFill>
                  <a:schemeClr val="accent5">
                    <a:lumMod val="50000"/>
                  </a:schemeClr>
                </a:solidFill>
              </a:rPr>
              <a:t>Barzilai</a:t>
            </a:r>
            <a:r>
              <a:rPr lang="en-US" sz="2800" b="1" dirty="0">
                <a:solidFill>
                  <a:schemeClr val="accent5">
                    <a:lumMod val="50000"/>
                  </a:schemeClr>
                </a:solidFill>
              </a:rPr>
              <a:t>: 1891-1979</a:t>
            </a:r>
            <a:r>
              <a:rPr lang="pt-BR" sz="2800" b="1" dirty="0">
                <a:solidFill>
                  <a:schemeClr val="accent5">
                    <a:lumMod val="50000"/>
                  </a:schemeClr>
                </a:solidFill>
              </a:rPr>
              <a:t> RIP</a:t>
            </a:r>
          </a:p>
        </p:txBody>
      </p:sp>
      <p:sp>
        <p:nvSpPr>
          <p:cNvPr id="7" name="TextBox 6"/>
          <p:cNvSpPr txBox="1"/>
          <p:nvPr/>
        </p:nvSpPr>
        <p:spPr>
          <a:xfrm>
            <a:off x="287523" y="2149019"/>
            <a:ext cx="11678053" cy="4708981"/>
          </a:xfrm>
          <a:prstGeom prst="rect">
            <a:avLst/>
          </a:prstGeom>
          <a:noFill/>
        </p:spPr>
        <p:txBody>
          <a:bodyPr wrap="square" rtlCol="1">
            <a:spAutoFit/>
          </a:bodyPr>
          <a:lstStyle/>
          <a:p>
            <a:pPr algn="l" rtl="0"/>
            <a:r>
              <a:rPr lang="en-US" sz="2000" dirty="0" err="1"/>
              <a:t>Barzilai</a:t>
            </a:r>
            <a:r>
              <a:rPr lang="en-US" sz="2000" dirty="0"/>
              <a:t> was born in Salonika and in 1910 he reached Jerusalem for rabbinical studies. </a:t>
            </a:r>
          </a:p>
          <a:p>
            <a:pPr algn="l" rtl="0"/>
            <a:r>
              <a:rPr lang="en-US" sz="2000" dirty="0"/>
              <a:t>He returned to Salonika and became a Rabbi and a teacher there. During 1932-1934 he moved to Belgrade and during 1934-1936 he moved to Tel-Aviv. </a:t>
            </a:r>
          </a:p>
          <a:p>
            <a:pPr algn="l" rtl="0"/>
            <a:r>
              <a:rPr lang="en-US" sz="2000" dirty="0"/>
              <a:t>In 1936 he returned to Athens, became the city Rabbi and stayed there during the war.</a:t>
            </a:r>
          </a:p>
          <a:p>
            <a:pPr algn="l" rtl="0"/>
            <a:r>
              <a:rPr lang="en-US" sz="2000" dirty="0"/>
              <a:t>On September 22</a:t>
            </a:r>
            <a:r>
              <a:rPr lang="en-US" sz="2000" baseline="30000" dirty="0"/>
              <a:t>nd</a:t>
            </a:r>
            <a:r>
              <a:rPr lang="en-US" sz="2000" dirty="0"/>
              <a:t> 1943, the Rabbi was invited to the Gestapo headquarters where he was told that the Jews would be separated from the rest of the city residents. As a result, the Rabbi ordered everyone to burn the community papers. This announcement made most of the city Jews flee to the hills and far off villages where they hid with fake names and false identity cards. This is how 3000 of Athens's Jews were saved, while Rabbi </a:t>
            </a:r>
            <a:r>
              <a:rPr lang="en-US" sz="2000" dirty="0" err="1"/>
              <a:t>Barzilai</a:t>
            </a:r>
            <a:r>
              <a:rPr lang="en-US" sz="2000" dirty="0"/>
              <a:t> risked his own life. </a:t>
            </a:r>
          </a:p>
          <a:p>
            <a:pPr algn="l" rtl="0"/>
            <a:r>
              <a:rPr lang="en-US" sz="2000" dirty="0"/>
              <a:t>First information about his actions was found in Yosef Ben's book "Greek Jewry in the Holocaust and Resistance 1941-1944".</a:t>
            </a:r>
          </a:p>
          <a:p>
            <a:pPr algn="l" rtl="0"/>
            <a:r>
              <a:rPr lang="en-US" sz="2000" dirty="0"/>
              <a:t>After the war, Rabbi </a:t>
            </a:r>
            <a:r>
              <a:rPr lang="en-US" sz="2000" dirty="0" err="1"/>
              <a:t>Barzilai</a:t>
            </a:r>
            <a:r>
              <a:rPr lang="en-US" sz="2000" dirty="0"/>
              <a:t> continued to be the city Rabbi until 1963.</a:t>
            </a:r>
          </a:p>
          <a:p>
            <a:pPr algn="l" rtl="0"/>
            <a:r>
              <a:rPr lang="en-US" sz="2000" dirty="0"/>
              <a:t>"The Jewish Rescuer Award" will be given to his family members during the 2019 Holocaust Memorial Day ceremony in the </a:t>
            </a:r>
            <a:r>
              <a:rPr lang="en-US" sz="2000" dirty="0" err="1"/>
              <a:t>Bnei</a:t>
            </a:r>
            <a:r>
              <a:rPr lang="en-US" sz="2000" dirty="0"/>
              <a:t> </a:t>
            </a:r>
            <a:r>
              <a:rPr lang="en-US" sz="2000" dirty="0" err="1"/>
              <a:t>Brith</a:t>
            </a:r>
            <a:r>
              <a:rPr lang="en-US" sz="2000" dirty="0"/>
              <a:t> forest. </a:t>
            </a:r>
          </a:p>
          <a:p>
            <a:pPr algn="l" rtl="0"/>
            <a:r>
              <a:rPr lang="he-IL" sz="2000" dirty="0"/>
              <a:t> </a:t>
            </a:r>
            <a:endParaRPr lang="en-US" sz="2000" dirty="0"/>
          </a:p>
        </p:txBody>
      </p:sp>
    </p:spTree>
    <p:extLst>
      <p:ext uri="{BB962C8B-B14F-4D97-AF65-F5344CB8AC3E}">
        <p14:creationId xmlns:p14="http://schemas.microsoft.com/office/powerpoint/2010/main" val="83312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304719" y="2780040"/>
            <a:ext cx="3507372" cy="2431435"/>
          </a:xfrm>
          <a:prstGeom prst="rect">
            <a:avLst/>
          </a:prstGeom>
          <a:noFill/>
        </p:spPr>
        <p:txBody>
          <a:bodyPr wrap="square" rtlCol="1">
            <a:spAutoFit/>
          </a:bodyPr>
          <a:lstStyle/>
          <a:p>
            <a:pPr algn="ctr"/>
            <a:r>
              <a:rPr lang="he-IL" sz="4000" b="1" dirty="0">
                <a:solidFill>
                  <a:schemeClr val="accent1">
                    <a:lumMod val="50000"/>
                  </a:schemeClr>
                </a:solidFill>
                <a:latin typeface="Assistant" panose="00000500000000000000" pitchFamily="2" charset="-79"/>
                <a:cs typeface="Assistant" panose="00000500000000000000" pitchFamily="2" charset="-79"/>
              </a:rPr>
              <a:t>עו"ד אלן שניידר</a:t>
            </a: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מנהל </a:t>
            </a:r>
            <a:r>
              <a:rPr lang="he-IL" sz="2800" b="1" dirty="0">
                <a:solidFill>
                  <a:schemeClr val="accent1">
                    <a:lumMod val="50000"/>
                  </a:schemeClr>
                </a:solidFill>
                <a:latin typeface="Assistant" panose="00000500000000000000" pitchFamily="2" charset="-79"/>
                <a:cs typeface="Assistant" panose="00000500000000000000" pitchFamily="2" charset="-79"/>
              </a:rPr>
              <a:t>המרכז העולמי </a:t>
            </a:r>
            <a:r>
              <a:rPr lang="en-US" sz="2800" b="1" dirty="0" smtClean="0">
                <a:solidFill>
                  <a:schemeClr val="accent1">
                    <a:lumMod val="50000"/>
                  </a:schemeClr>
                </a:solidFill>
                <a:latin typeface="Assistant" panose="00000500000000000000" pitchFamily="2" charset="-79"/>
                <a:cs typeface="Assistant" panose="00000500000000000000" pitchFamily="2" charset="-79"/>
              </a:rPr>
              <a:t/>
            </a:r>
            <a:br>
              <a:rPr lang="en-US" sz="2800" b="1" dirty="0" smtClean="0">
                <a:solidFill>
                  <a:schemeClr val="accent1">
                    <a:lumMod val="50000"/>
                  </a:schemeClr>
                </a:solidFill>
                <a:latin typeface="Assistant" panose="00000500000000000000" pitchFamily="2" charset="-79"/>
                <a:cs typeface="Assistant" panose="00000500000000000000" pitchFamily="2" charset="-79"/>
              </a:rPr>
            </a:br>
            <a:r>
              <a:rPr lang="he-IL" sz="2800" b="1" dirty="0" smtClean="0">
                <a:solidFill>
                  <a:schemeClr val="accent1">
                    <a:lumMod val="50000"/>
                  </a:schemeClr>
                </a:solidFill>
                <a:latin typeface="Assistant" panose="00000500000000000000" pitchFamily="2" charset="-79"/>
                <a:cs typeface="Assistant" panose="00000500000000000000" pitchFamily="2" charset="-79"/>
              </a:rPr>
              <a:t>של </a:t>
            </a:r>
            <a:r>
              <a:rPr lang="he-IL" sz="2800" b="1" dirty="0">
                <a:solidFill>
                  <a:schemeClr val="accent1">
                    <a:lumMod val="50000"/>
                  </a:schemeClr>
                </a:solidFill>
                <a:latin typeface="Assistant" panose="00000500000000000000" pitchFamily="2" charset="-79"/>
                <a:cs typeface="Assistant" panose="00000500000000000000" pitchFamily="2" charset="-79"/>
              </a:rPr>
              <a:t>בני ברית בירושלים</a:t>
            </a: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 </a:t>
            </a:r>
            <a:endParaRPr lang="he-IL" sz="2800" b="1" dirty="0">
              <a:solidFill>
                <a:schemeClr val="accent1">
                  <a:lumMod val="50000"/>
                </a:schemeClr>
              </a:solidFill>
              <a:latin typeface="Assistant" panose="00000500000000000000" pitchFamily="2" charset="-79"/>
              <a:cs typeface="Assistant" panose="00000500000000000000" pitchFamily="2" charset="-79"/>
            </a:endParaRPr>
          </a:p>
          <a:p>
            <a:pPr algn="ctr"/>
            <a:endParaRPr lang="he-IL" sz="2800" b="1" dirty="0">
              <a:solidFill>
                <a:schemeClr val="accent1">
                  <a:lumMod val="50000"/>
                </a:schemeClr>
              </a:solidFill>
              <a:latin typeface="Assistant" panose="00000500000000000000" pitchFamily="2" charset="-79"/>
              <a:cs typeface="Assistant" panose="00000500000000000000" pitchFamily="2" charset="-79"/>
            </a:endParaRPr>
          </a:p>
        </p:txBody>
      </p:sp>
      <p:sp>
        <p:nvSpPr>
          <p:cNvPr id="20" name="TextBox 19"/>
          <p:cNvSpPr txBox="1"/>
          <p:nvPr/>
        </p:nvSpPr>
        <p:spPr>
          <a:xfrm>
            <a:off x="582227" y="2349153"/>
            <a:ext cx="6898073" cy="2585323"/>
          </a:xfrm>
          <a:prstGeom prst="rect">
            <a:avLst/>
          </a:prstGeom>
          <a:noFill/>
        </p:spPr>
        <p:txBody>
          <a:bodyPr wrap="square" rtlCol="1">
            <a:spAutoFit/>
          </a:bodyPr>
          <a:lstStyle/>
          <a:p>
            <a:pPr fontAlgn="t"/>
            <a:r>
              <a:rPr lang="he-IL" dirty="0">
                <a:latin typeface="Assistant" panose="00000500000000000000" pitchFamily="2" charset="-79"/>
                <a:cs typeface="Assistant" panose="00000500000000000000" pitchFamily="2" charset="-79"/>
              </a:rPr>
              <a:t>למרכז העולמי של בני ברית והוועדה להוקרת גבורתם של המצילים היהודיים בשואה </a:t>
            </a:r>
            <a:r>
              <a:rPr lang="he-IL" dirty="0" err="1">
                <a:latin typeface="Assistant" panose="00000500000000000000" pitchFamily="2" charset="-79"/>
                <a:cs typeface="Assistant" panose="00000500000000000000" pitchFamily="2" charset="-79"/>
              </a:rPr>
              <a:t>היתה</a:t>
            </a:r>
            <a:r>
              <a:rPr lang="he-IL" dirty="0">
                <a:latin typeface="Assistant" panose="00000500000000000000" pitchFamily="2" charset="-79"/>
                <a:cs typeface="Assistant" panose="00000500000000000000" pitchFamily="2" charset="-79"/>
              </a:rPr>
              <a:t> הזכות להעניק למצילים </a:t>
            </a:r>
            <a:r>
              <a:rPr lang="he-IL" dirty="0" smtClean="0">
                <a:latin typeface="Assistant" panose="00000500000000000000" pitchFamily="2" charset="-79"/>
                <a:cs typeface="Assistant" panose="00000500000000000000" pitchFamily="2" charset="-79"/>
              </a:rPr>
              <a:t>יהודים </a:t>
            </a:r>
            <a:r>
              <a:rPr lang="he-IL" dirty="0">
                <a:latin typeface="Assistant" panose="00000500000000000000" pitchFamily="2" charset="-79"/>
                <a:cs typeface="Assistant" panose="00000500000000000000" pitchFamily="2" charset="-79"/>
              </a:rPr>
              <a:t>יוצאי קהילות יוון "אות המציל היהודי".</a:t>
            </a:r>
          </a:p>
          <a:p>
            <a:pPr fontAlgn="t"/>
            <a:r>
              <a:rPr lang="he-IL" dirty="0">
                <a:latin typeface="Assistant" panose="00000500000000000000" pitchFamily="2" charset="-79"/>
                <a:cs typeface="Assistant" panose="00000500000000000000" pitchFamily="2" charset="-79"/>
              </a:rPr>
              <a:t>האות בא לתקן עוול של 70 שנה </a:t>
            </a:r>
            <a:r>
              <a:rPr lang="he-IL" dirty="0" smtClean="0">
                <a:latin typeface="Assistant" panose="00000500000000000000" pitchFamily="2" charset="-79"/>
                <a:cs typeface="Assistant" panose="00000500000000000000" pitchFamily="2" charset="-79"/>
              </a:rPr>
              <a:t>ומעניק </a:t>
            </a:r>
            <a:r>
              <a:rPr lang="he-IL" dirty="0">
                <a:latin typeface="Assistant" panose="00000500000000000000" pitchFamily="2" charset="-79"/>
                <a:cs typeface="Assistant" panose="00000500000000000000" pitchFamily="2" charset="-79"/>
              </a:rPr>
              <a:t>הוקרה לגיבורים בני עמנו שסיכנו את חייהם במאמץ שלא תמיד </a:t>
            </a:r>
            <a:r>
              <a:rPr lang="he-IL" dirty="0" smtClean="0">
                <a:latin typeface="Assistant" panose="00000500000000000000" pitchFamily="2" charset="-79"/>
                <a:cs typeface="Assistant" panose="00000500000000000000" pitchFamily="2" charset="-79"/>
              </a:rPr>
              <a:t>הצליח, </a:t>
            </a:r>
            <a:r>
              <a:rPr lang="he-IL" dirty="0">
                <a:latin typeface="Assistant" panose="00000500000000000000" pitchFamily="2" charset="-79"/>
                <a:cs typeface="Assistant" panose="00000500000000000000" pitchFamily="2" charset="-79"/>
              </a:rPr>
              <a:t>להציל את חייהם של יהודים אחרים, מחוץ לחוג המשפחה.</a:t>
            </a:r>
          </a:p>
          <a:p>
            <a:pPr fontAlgn="t"/>
            <a:r>
              <a:rPr lang="he-IL" dirty="0">
                <a:latin typeface="Assistant" panose="00000500000000000000" pitchFamily="2" charset="-79"/>
                <a:cs typeface="Assistant" panose="00000500000000000000" pitchFamily="2" charset="-79"/>
              </a:rPr>
              <a:t>עד היום הוענקו </a:t>
            </a:r>
            <a:r>
              <a:rPr lang="he-IL" dirty="0" smtClean="0">
                <a:latin typeface="Assistant" panose="00000500000000000000" pitchFamily="2" charset="-79"/>
                <a:cs typeface="Assistant" panose="00000500000000000000" pitchFamily="2" charset="-79"/>
              </a:rPr>
              <a:t>כ-250 </a:t>
            </a:r>
            <a:r>
              <a:rPr lang="he-IL" dirty="0">
                <a:latin typeface="Assistant" panose="00000500000000000000" pitchFamily="2" charset="-79"/>
                <a:cs typeface="Assistant" panose="00000500000000000000" pitchFamily="2" charset="-79"/>
              </a:rPr>
              <a:t>אותות ליהודים שפעלו בגרמניה, צרפת, הונגריה, </a:t>
            </a:r>
            <a:r>
              <a:rPr lang="he-IL" dirty="0" err="1">
                <a:latin typeface="Assistant" panose="00000500000000000000" pitchFamily="2" charset="-79"/>
                <a:cs typeface="Assistant" panose="00000500000000000000" pitchFamily="2" charset="-79"/>
              </a:rPr>
              <a:t>ליטה</a:t>
            </a:r>
            <a:r>
              <a:rPr lang="he-IL" dirty="0">
                <a:latin typeface="Assistant" panose="00000500000000000000" pitchFamily="2" charset="-79"/>
                <a:cs typeface="Assistant" panose="00000500000000000000" pitchFamily="2" charset="-79"/>
              </a:rPr>
              <a:t>, סלובקיה, יוון, פולין, הולנד ועוד מדינות. </a:t>
            </a:r>
            <a:endParaRPr lang="he-IL" dirty="0" smtClean="0">
              <a:latin typeface="Assistant" panose="00000500000000000000" pitchFamily="2" charset="-79"/>
              <a:cs typeface="Assistant" panose="00000500000000000000" pitchFamily="2" charset="-79"/>
            </a:endParaRPr>
          </a:p>
          <a:p>
            <a:pPr fontAlgn="t"/>
            <a:r>
              <a:rPr lang="he-IL" dirty="0" smtClean="0">
                <a:latin typeface="Assistant" panose="00000500000000000000" pitchFamily="2" charset="-79"/>
                <a:cs typeface="Assistant" panose="00000500000000000000" pitchFamily="2" charset="-79"/>
              </a:rPr>
              <a:t>זאת </a:t>
            </a:r>
            <a:r>
              <a:rPr lang="he-IL" dirty="0">
                <a:latin typeface="Assistant" panose="00000500000000000000" pitchFamily="2" charset="-79"/>
                <a:cs typeface="Assistant" panose="00000500000000000000" pitchFamily="2" charset="-79"/>
              </a:rPr>
              <a:t>אומרת שעוד ניתן לעשות מידה של צדק עם המצילים היהודיים שטרם זכו להוקרה יהודית הולמת</a:t>
            </a:r>
            <a:r>
              <a:rPr lang="he-IL" dirty="0" smtClean="0">
                <a:latin typeface="Assistant" panose="00000500000000000000" pitchFamily="2" charset="-79"/>
                <a:cs typeface="Assistant" panose="00000500000000000000" pitchFamily="2" charset="-79"/>
              </a:rPr>
              <a:t>.</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4094509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2000"/>
                                        <p:tgtEl>
                                          <p:spTgt spid="19"/>
                                        </p:tgtEl>
                                      </p:cBhvr>
                                    </p:animEffect>
                                  </p:childTnLst>
                                </p:cTn>
                              </p:par>
                            </p:childTnLst>
                          </p:cTn>
                        </p:par>
                        <p:par>
                          <p:cTn id="8" fill="hold">
                            <p:stCondLst>
                              <p:cond delay="2500"/>
                            </p:stCondLst>
                            <p:childTnLst>
                              <p:par>
                                <p:cTn id="9" presetID="9"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647277"/>
            <a:ext cx="7617196" cy="4478149"/>
          </a:xfrm>
          <a:prstGeom prst="rect">
            <a:avLst/>
          </a:prstGeom>
          <a:noFill/>
        </p:spPr>
        <p:txBody>
          <a:bodyPr wrap="square" rtlCol="1">
            <a:spAutoFit/>
          </a:bodyPr>
          <a:lstStyle/>
          <a:p>
            <a:pPr fontAlgn="ctr"/>
            <a:r>
              <a:rPr lang="he-IL" sz="1500" dirty="0">
                <a:latin typeface="Assistant" panose="00000500000000000000" pitchFamily="2" charset="-79"/>
                <a:cs typeface="Assistant" panose="00000500000000000000" pitchFamily="2" charset="-79"/>
              </a:rPr>
              <a:t>שרה יהושע נולדה ביוון בשנת 1927. המשפחה גרה באזור היהודי של העיר אך הייתה חסרת אמצעים. לכן, שלא כמרבית ילדי היהודים אשר למדו ב"אליאנס", שרה למדה בבתי הספר המקומיים הלא יהודיים. מנהגי הגויים שלמדה שם סייעו לה רבות כאשר הסתתרה בזהות בדויה. </a:t>
            </a:r>
          </a:p>
          <a:p>
            <a:pPr fontAlgn="ctr"/>
            <a:r>
              <a:rPr lang="he-IL" sz="1500" dirty="0">
                <a:latin typeface="Assistant" panose="00000500000000000000" pitchFamily="2" charset="-79"/>
                <a:cs typeface="Assistant" panose="00000500000000000000" pitchFamily="2" charset="-79"/>
              </a:rPr>
              <a:t>בשנת 1940 פרצה מלחמה בין איטליה ליוון. דודה של שרה מרדכי </a:t>
            </a:r>
            <a:r>
              <a:rPr lang="he-IL" sz="1500" dirty="0" err="1">
                <a:latin typeface="Assistant" panose="00000500000000000000" pitchFamily="2" charset="-79"/>
                <a:cs typeface="Assistant" panose="00000500000000000000" pitchFamily="2" charset="-79"/>
              </a:rPr>
              <a:t>פריזוס</a:t>
            </a:r>
            <a:r>
              <a:rPr lang="he-IL" sz="1500" dirty="0">
                <a:latin typeface="Assistant" panose="00000500000000000000" pitchFamily="2" charset="-79"/>
                <a:cs typeface="Assistant" panose="00000500000000000000" pitchFamily="2" charset="-79"/>
              </a:rPr>
              <a:t>, קצין בכיר בצבא היווני, נהרג במהלך הקרבות והפך לגיבור יוון. בסיום המלחמה הגיעו פצועים רבים משדות הקרב באלבניה, בהם גם יהודים, לבית החולים שבו התנדבה שרה. היא טיפלה בעיקר בפצועים היהודים שרוכזו בחדר אחד, והם בתמורה סיפקו לה לחם, שאותו הפכה לצנימים, והיה מזונה בהישרדותה עם אימה בהרים.</a:t>
            </a:r>
          </a:p>
          <a:p>
            <a:pPr fontAlgn="ctr"/>
            <a:r>
              <a:rPr lang="he-IL" sz="1500" dirty="0">
                <a:latin typeface="Assistant" panose="00000500000000000000" pitchFamily="2" charset="-79"/>
                <a:cs typeface="Assistant" panose="00000500000000000000" pitchFamily="2" charset="-79"/>
              </a:rPr>
              <a:t>שרה ואימה היו כמעט חסרות כול. הן התגוררו במרתף והתחזו לנוצריות. בשנת 1941 הן הוברחו להרים והגיעו לכפר נידח שבו תושבי הכפר לא ידעו קרוא וכתוב. שרה הייתה להם מורה מוערכת ואהובה. היא ארגנה מזון ומגורים ליהודים בכנסיות כפריות ועזרה באופן פעיל ליהודים שנמלטו מיוון בסירות לטורקיה בפיקוח </a:t>
            </a:r>
            <a:r>
              <a:rPr lang="en-US" sz="1500" dirty="0">
                <a:latin typeface="Assistant" panose="00000500000000000000" pitchFamily="2" charset="-79"/>
                <a:cs typeface="Assistant" panose="00000500000000000000" pitchFamily="2" charset="-79"/>
              </a:rPr>
              <a:t>ELAS. </a:t>
            </a:r>
          </a:p>
          <a:p>
            <a:pPr fontAlgn="ctr"/>
            <a:r>
              <a:rPr lang="he-IL" sz="1500" dirty="0">
                <a:latin typeface="Assistant" panose="00000500000000000000" pitchFamily="2" charset="-79"/>
                <a:cs typeface="Assistant" panose="00000500000000000000" pitchFamily="2" charset="-79"/>
              </a:rPr>
              <a:t>בשנת 1944 שמעה שהגרמנים מתכוונים לבקר בכפר, ואם יתברר כי אנשי הכפר מסתירים יהודים, כל הכפר יישרף. שרה הבינה שעליה לעזוב, היא עברה להרים והצטרפה לפרטיזנים. היא נהגה לעבור בין הכפרים הנידחים ולהסביר את חשיבותה של פעילות הפרטיזנים. במהלך הזמן הייתה לפרטיזנית מוכרת ומקובלת וארגנה בפיקודה מחלקה של נשים. היא הייתה מגיעה לכפרים ומשדרת אזהרות לתושבי הכפר מפני פשיטות הגרמנים. </a:t>
            </a:r>
          </a:p>
          <a:p>
            <a:pPr fontAlgn="ctr"/>
            <a:r>
              <a:rPr lang="he-IL" sz="1500" dirty="0">
                <a:latin typeface="Assistant" panose="00000500000000000000" pitchFamily="2" charset="-79"/>
                <a:cs typeface="Assistant" panose="00000500000000000000" pitchFamily="2" charset="-79"/>
              </a:rPr>
              <a:t>בתום המלחמה ביקשה להגיע לאתונה ולהצטרף להכשרות שהכינו את היהודים לעלות לפלשתינה. ביוני 1946 עלתה על אניית המעפילים "חביבה רייך" עם ארוסה מרדכי פורטיס. הם נתפשו על ידי הבריטים ונשלחו למחנה מעצר. ממחנה המעצר הגיעו לקיבוץ גבעת ברנר ומשם לתל אביב, שם נישא הזוג הצעיר והקים משפחה. </a:t>
            </a:r>
            <a:endParaRPr lang="he-IL" sz="1500" dirty="0">
              <a:effectLst/>
              <a:latin typeface="Assistant" panose="00000500000000000000" pitchFamily="2" charset="-79"/>
              <a:cs typeface="Assistant" panose="00000500000000000000" pitchFamily="2" charset="-79"/>
            </a:endParaRPr>
          </a:p>
        </p:txBody>
      </p:sp>
      <p:sp>
        <p:nvSpPr>
          <p:cNvPr id="14" name="TextBox 13"/>
          <p:cNvSpPr txBox="1"/>
          <p:nvPr/>
        </p:nvSpPr>
        <p:spPr>
          <a:xfrm>
            <a:off x="9517305" y="5194833"/>
            <a:ext cx="2263719" cy="523220"/>
          </a:xfrm>
          <a:prstGeom prst="rect">
            <a:avLst/>
          </a:prstGeom>
          <a:noFill/>
        </p:spPr>
        <p:txBody>
          <a:bodyPr wrap="square" rtlCol="1">
            <a:spAutoFit/>
          </a:bodyPr>
          <a:lstStyle/>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שרה פורטיס</a:t>
            </a: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pic>
        <p:nvPicPr>
          <p:cNvPr id="2" name="תמונה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3462" y="1828178"/>
            <a:ext cx="2307562" cy="3366655"/>
          </a:xfrm>
          <a:prstGeom prst="rect">
            <a:avLst/>
          </a:prstGeom>
          <a:ln>
            <a:noFill/>
          </a:ln>
          <a:effectLst>
            <a:outerShdw blurRad="190500" algn="tl" rotWithShape="0">
              <a:srgbClr val="000000">
                <a:alpha val="70000"/>
              </a:srgbClr>
            </a:outerShdw>
          </a:effectLst>
        </p:spPr>
      </p:pic>
      <p:pic>
        <p:nvPicPr>
          <p:cNvPr id="3" name="תמונה 2"/>
          <p:cNvPicPr>
            <a:picLocks noChangeAspect="1"/>
          </p:cNvPicPr>
          <p:nvPr/>
        </p:nvPicPr>
        <p:blipFill>
          <a:blip r:embed="rId4"/>
          <a:stretch>
            <a:fillRect/>
          </a:stretch>
        </p:blipFill>
        <p:spPr>
          <a:xfrm>
            <a:off x="7869737" y="2453529"/>
            <a:ext cx="1547953" cy="2115952"/>
          </a:xfrm>
          <a:prstGeom prst="rect">
            <a:avLst/>
          </a:prstGeom>
        </p:spPr>
      </p:pic>
    </p:spTree>
    <p:extLst>
      <p:ext uri="{BB962C8B-B14F-4D97-AF65-F5344CB8AC3E}">
        <p14:creationId xmlns:p14="http://schemas.microsoft.com/office/powerpoint/2010/main" val="121867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smtClean="0">
                <a:solidFill>
                  <a:schemeClr val="accent5">
                    <a:lumMod val="50000"/>
                  </a:schemeClr>
                </a:solidFill>
              </a:rPr>
              <a:t>S</a:t>
            </a:r>
            <a:r>
              <a:rPr lang="en-US" sz="2800" b="1" dirty="0" err="1" smtClean="0">
                <a:solidFill>
                  <a:schemeClr val="accent5">
                    <a:lumMod val="50000"/>
                  </a:schemeClr>
                </a:solidFill>
              </a:rPr>
              <a:t>arah</a:t>
            </a:r>
            <a:r>
              <a:rPr lang="en-US" sz="2800" b="1" dirty="0" smtClean="0">
                <a:solidFill>
                  <a:schemeClr val="accent5">
                    <a:lumMod val="50000"/>
                  </a:schemeClr>
                </a:solidFill>
              </a:rPr>
              <a:t> Fortis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1982299"/>
            <a:ext cx="11678053" cy="5170646"/>
          </a:xfrm>
          <a:prstGeom prst="rect">
            <a:avLst/>
          </a:prstGeom>
          <a:noFill/>
        </p:spPr>
        <p:txBody>
          <a:bodyPr wrap="square" rtlCol="1">
            <a:spAutoFit/>
          </a:bodyPr>
          <a:lstStyle/>
          <a:p>
            <a:pPr algn="l" rtl="0"/>
            <a:r>
              <a:rPr lang="en-US" sz="1600" dirty="0"/>
              <a:t>Sarah Fortis was born in Greece in 1927. Her family lived in the Jewish part of the city but they were quite poor. So unlike other Jewish children who studied at the “Alliance” school, Sarah learnt at the local non Jewish schools. The non-Jewish traditions she learnt there helped her later in life when hiding under a false identity. </a:t>
            </a:r>
          </a:p>
          <a:p>
            <a:pPr algn="l" rtl="0"/>
            <a:r>
              <a:rPr lang="en-US" sz="1600" dirty="0"/>
              <a:t>In 1940 a war broke out between Italy and Greece. Sarah’s uncle Mordechai </a:t>
            </a:r>
            <a:r>
              <a:rPr lang="en-US" sz="1600" dirty="0" err="1"/>
              <a:t>Prizos</a:t>
            </a:r>
            <a:r>
              <a:rPr lang="en-US" sz="1600" dirty="0"/>
              <a:t>, a leading officer in the Greek army, was killed during the battles and became a Greek hero. After the war, many wounded returned from the battle fields in Albania to the hospital where Sarah volunteered. Some of them were Jewish. Sarah mainly treated the Jewish soldiers who were concentrated into one room. In return, they gave her bread, which she later turned into toast from which she survived with her mother when fleeing to the hills. </a:t>
            </a:r>
          </a:p>
          <a:p>
            <a:pPr algn="l" rtl="0"/>
            <a:r>
              <a:rPr lang="en-US" sz="1600" dirty="0"/>
              <a:t>Sarah and her mother barely had a dime to their name. They lived in a basement and acted as Christians. In 1941 they were smuggled to the hills and reached a far off village where the residents couldn’t read or write. Sarah became their loving and respected teacher. She arranged food and lodging for Jews in the village churches and actively helped Jews who were escaping Greece by boat to Turkey (arranged by ELAS).</a:t>
            </a:r>
          </a:p>
          <a:p>
            <a:pPr algn="l" rtl="0"/>
            <a:r>
              <a:rPr lang="en-US" sz="1600" dirty="0"/>
              <a:t>In 1944 She heard that the Germans were about to reach the village. If they were to find out that the villagers were hiding Jews, they would burn down the entire village. Sarah understood that she had to leave. She left for the hills and joined the Partisans. She would go between distant villages and explain the significance of the Partisan activity. She became a well-known and respected Partisan; she even established and commanded a female unit. She would reach villages and warn the residents before German raids.  </a:t>
            </a:r>
          </a:p>
          <a:p>
            <a:pPr algn="l" rtl="0"/>
            <a:r>
              <a:rPr lang="en-US" sz="1600" dirty="0"/>
              <a:t>At the end of the war, she wanted to reach Athens to join the training courses that were preparing Jews to make Aliya to Palestine. In June 1946, together with her fiancé Mordechai Fortis, they boarded the “</a:t>
            </a:r>
            <a:r>
              <a:rPr lang="en-US" sz="1600" dirty="0" err="1"/>
              <a:t>Haviva</a:t>
            </a:r>
            <a:r>
              <a:rPr lang="en-US" sz="1600" dirty="0"/>
              <a:t> Reich” illegal immigrants’ ship. The boat was caught by the British and was sent to a detention camp. From the camp they reached Kibbutz </a:t>
            </a:r>
            <a:r>
              <a:rPr lang="en-US" sz="1600" dirty="0" err="1"/>
              <a:t>Givat</a:t>
            </a:r>
            <a:r>
              <a:rPr lang="en-US" sz="1600" dirty="0"/>
              <a:t> </a:t>
            </a:r>
            <a:r>
              <a:rPr lang="en-US" sz="1600" dirty="0" err="1"/>
              <a:t>Brener</a:t>
            </a:r>
            <a:r>
              <a:rPr lang="en-US" sz="1600" dirty="0"/>
              <a:t> and from there they moved to Tel-Aviv, where they got married and raised a family.        </a:t>
            </a:r>
          </a:p>
          <a:p>
            <a:pPr algn="l" rtl="0"/>
            <a:r>
              <a:rPr lang="he-IL" sz="1600" dirty="0"/>
              <a:t> </a:t>
            </a:r>
            <a:endParaRPr lang="en-US" sz="1600" dirty="0"/>
          </a:p>
        </p:txBody>
      </p:sp>
    </p:spTree>
    <p:extLst>
      <p:ext uri="{BB962C8B-B14F-4D97-AF65-F5344CB8AC3E}">
        <p14:creationId xmlns:p14="http://schemas.microsoft.com/office/powerpoint/2010/main" val="109626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532999"/>
            <a:ext cx="7633821" cy="4693593"/>
          </a:xfrm>
          <a:prstGeom prst="rect">
            <a:avLst/>
          </a:prstGeom>
          <a:noFill/>
        </p:spPr>
        <p:txBody>
          <a:bodyPr wrap="square" rtlCol="1">
            <a:spAutoFit/>
          </a:bodyPr>
          <a:lstStyle/>
          <a:p>
            <a:pPr fontAlgn="ct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נולדה ב1916 </a:t>
            </a:r>
            <a:r>
              <a:rPr lang="he-IL" sz="1300" dirty="0" err="1">
                <a:latin typeface="Assistant" panose="00000500000000000000" pitchFamily="2" charset="-79"/>
                <a:cs typeface="Assistant" panose="00000500000000000000" pitchFamily="2" charset="-79"/>
              </a:rPr>
              <a:t>בשאלוניקי</a:t>
            </a:r>
            <a:r>
              <a:rPr lang="he-IL" sz="1300" dirty="0">
                <a:latin typeface="Assistant" panose="00000500000000000000" pitchFamily="2" charset="-79"/>
                <a:cs typeface="Assistant" panose="00000500000000000000" pitchFamily="2" charset="-79"/>
              </a:rPr>
              <a:t>, ולמדה בחברת כי"ח, בבית ספר האיטלקי, </a:t>
            </a:r>
            <a:r>
              <a:rPr lang="he-IL" sz="1300" dirty="0" err="1">
                <a:latin typeface="Assistant" panose="00000500000000000000" pitchFamily="2" charset="-79"/>
                <a:cs typeface="Assistant" panose="00000500000000000000" pitchFamily="2" charset="-79"/>
              </a:rPr>
              <a:t>ובמרסיי</a:t>
            </a:r>
            <a:r>
              <a:rPr lang="he-IL" sz="1300" dirty="0">
                <a:latin typeface="Assistant" panose="00000500000000000000" pitchFamily="2" charset="-79"/>
                <a:cs typeface="Assistant" panose="00000500000000000000" pitchFamily="2" charset="-79"/>
              </a:rPr>
              <a:t>, צרפת. לאחר כיבוש </a:t>
            </a:r>
            <a:r>
              <a:rPr lang="he-IL" sz="1300" dirty="0" err="1">
                <a:latin typeface="Assistant" panose="00000500000000000000" pitchFamily="2" charset="-79"/>
                <a:cs typeface="Assistant" panose="00000500000000000000" pitchFamily="2" charset="-79"/>
              </a:rPr>
              <a:t>שאלוניקי</a:t>
            </a:r>
            <a:r>
              <a:rPr lang="he-IL" sz="1300" dirty="0">
                <a:latin typeface="Assistant" panose="00000500000000000000" pitchFamily="2" charset="-79"/>
                <a:cs typeface="Assistant" panose="00000500000000000000" pitchFamily="2" charset="-79"/>
              </a:rPr>
              <a:t> על ידי הגרמנים ב9 אפריל 1941, היא התנדבה לצלב האדום ולארגון עזרה יהודי "מתנות לאביונים". בזמן הרעב הקטלני </a:t>
            </a:r>
            <a:r>
              <a:rPr lang="he-IL" sz="1300" dirty="0" err="1">
                <a:latin typeface="Assistant" panose="00000500000000000000" pitchFamily="2" charset="-79"/>
                <a:cs typeface="Assistant" panose="00000500000000000000" pitchFamily="2" charset="-79"/>
              </a:rPr>
              <a:t>בשאלוניקי</a:t>
            </a:r>
            <a:r>
              <a:rPr lang="he-IL" sz="1300" dirty="0">
                <a:latin typeface="Assistant" panose="00000500000000000000" pitchFamily="2" charset="-79"/>
                <a:cs typeface="Assistant" panose="00000500000000000000" pitchFamily="2" charset="-79"/>
              </a:rPr>
              <a:t> ב1941 וב1942 כאשר עד 60 יהודים מתו כל יום, היא חילקה מזון להמוני היהודים. ביולי 1942 המצב התדרדר עוד יותר לאחר שהנאצים החלו לקחת גברים יהודים למחנות עבודה. באמצעות איש קשר צעיר במחנות העבודה העבירה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ידיעות לנשות הקהילה על מצבם של מכריהן הכלואים במחנות - רבים מתוכם הורעבו למוות בידי הנאצים. בנוסף ביחד עם אחיותיה, בתור מתנדבת בצלב האדום היא נהגה להביא אוכל ושתייה לשבויי מלחמה מבעלות הברית שהיו מועברים בצעדה מול בית המשפחה. יום אחד הבחינו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ואחיותיה בחייל בריטי פצוע שהחזיק מזוזה צמוד לחזהו, ועזרו להבריח אותו לביתן ולהחביא אותו על אף הסיכון שכרוך בדבר. הן ניקו אותו וטיפלו בו כמיטב יכולתן, אך למרות מאמציהן לבסוף נפטר החייל מפצעיו והן ערכו לו </a:t>
            </a:r>
            <a:r>
              <a:rPr lang="he-IL" sz="1300" dirty="0" err="1">
                <a:latin typeface="Assistant" panose="00000500000000000000" pitchFamily="2" charset="-79"/>
                <a:cs typeface="Assistant" panose="00000500000000000000" pitchFamily="2" charset="-79"/>
              </a:rPr>
              <a:t>בהחבא</a:t>
            </a:r>
            <a:r>
              <a:rPr lang="he-IL" sz="1300" dirty="0">
                <a:latin typeface="Assistant" panose="00000500000000000000" pitchFamily="2" charset="-79"/>
                <a:cs typeface="Assistant" panose="00000500000000000000" pitchFamily="2" charset="-79"/>
              </a:rPr>
              <a:t> טקס קבורה בלילה.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תיעדה את מאורעות אלו ואת שאר מאורעות המלחמה במאות שירי </a:t>
            </a:r>
            <a:r>
              <a:rPr lang="he-IL" sz="1300" dirty="0" err="1">
                <a:latin typeface="Assistant" panose="00000500000000000000" pitchFamily="2" charset="-79"/>
                <a:cs typeface="Assistant" panose="00000500000000000000" pitchFamily="2" charset="-79"/>
              </a:rPr>
              <a:t>לאדינו</a:t>
            </a:r>
            <a:r>
              <a:rPr lang="he-IL" sz="1300" dirty="0">
                <a:latin typeface="Assistant" panose="00000500000000000000" pitchFamily="2" charset="-79"/>
                <a:cs typeface="Assistant" panose="00000500000000000000" pitchFamily="2" charset="-79"/>
              </a:rPr>
              <a:t> שחיברה.</a:t>
            </a:r>
          </a:p>
          <a:p>
            <a:pPr fontAlgn="ctr"/>
            <a:endParaRPr lang="he-IL" sz="1300" dirty="0">
              <a:latin typeface="Assistant" panose="00000500000000000000" pitchFamily="2" charset="-79"/>
              <a:cs typeface="Assistant" panose="00000500000000000000" pitchFamily="2" charset="-79"/>
            </a:endParaRPr>
          </a:p>
          <a:p>
            <a:pPr fontAlgn="ctr"/>
            <a:r>
              <a:rPr lang="he-IL" sz="1300" dirty="0">
                <a:latin typeface="Assistant" panose="00000500000000000000" pitchFamily="2" charset="-79"/>
                <a:cs typeface="Assistant" panose="00000500000000000000" pitchFamily="2" charset="-79"/>
              </a:rPr>
              <a:t>בואנה סבלה מראש המשטרה היהודית והפושע מלחמה </a:t>
            </a:r>
            <a:r>
              <a:rPr lang="he-IL" sz="1300" dirty="0" err="1">
                <a:latin typeface="Assistant" panose="00000500000000000000" pitchFamily="2" charset="-79"/>
                <a:cs typeface="Assistant" panose="00000500000000000000" pitchFamily="2" charset="-79"/>
              </a:rPr>
              <a:t>ויטאל</a:t>
            </a:r>
            <a:r>
              <a:rPr lang="he-IL" sz="1300" dirty="0">
                <a:latin typeface="Assistant" panose="00000500000000000000" pitchFamily="2" charset="-79"/>
                <a:cs typeface="Assistant" panose="00000500000000000000" pitchFamily="2" charset="-79"/>
              </a:rPr>
              <a:t> חסון. כשנודע לה שהיהודים הובאו למחנה הסגר ברון הירש (לפני המשלוח לאושוויץ), היא ניגשה למחנה להביא </a:t>
            </a:r>
            <a:r>
              <a:rPr lang="he-IL" sz="1300" dirty="0" err="1">
                <a:latin typeface="Assistant" panose="00000500000000000000" pitchFamily="2" charset="-79"/>
                <a:cs typeface="Assistant" panose="00000500000000000000" pitchFamily="2" charset="-79"/>
              </a:rPr>
              <a:t>לאמהות</a:t>
            </a:r>
            <a:r>
              <a:rPr lang="he-IL" sz="1300" dirty="0">
                <a:latin typeface="Assistant" panose="00000500000000000000" pitchFamily="2" charset="-79"/>
                <a:cs typeface="Assistant" panose="00000500000000000000" pitchFamily="2" charset="-79"/>
              </a:rPr>
              <a:t> היהודיות אבקת חלב, אך חסון אילצה אותה לאכול את רוב ההאבקה במו ידיה, והיא טינפה את שמלתה. היא הספיקה למסור מעט מאוד אבקה לנזקקים.  </a:t>
            </a:r>
          </a:p>
          <a:p>
            <a:pPr fontAlgn="ctr"/>
            <a:endParaRPr lang="he-IL" sz="1300" dirty="0">
              <a:latin typeface="Assistant" panose="00000500000000000000" pitchFamily="2" charset="-79"/>
              <a:cs typeface="Assistant" panose="00000500000000000000" pitchFamily="2" charset="-79"/>
            </a:endParaRPr>
          </a:p>
          <a:p>
            <a:pPr fontAlgn="ctr"/>
            <a:r>
              <a:rPr lang="he-IL" sz="1300" dirty="0">
                <a:latin typeface="Assistant" panose="00000500000000000000" pitchFamily="2" charset="-79"/>
                <a:cs typeface="Assistant" panose="00000500000000000000" pitchFamily="2" charset="-79"/>
              </a:rPr>
              <a:t>במהלך המלחמה התארסה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לבחור צעיר בשם חיים שהיה אסיר במחנות העבודה. בתעוזה גדולה ברח חיים ממחנה העבודה כדי להתחתן עמה, אולם משנודע הדבר </a:t>
            </a:r>
            <a:r>
              <a:rPr lang="he-IL" sz="1300" dirty="0" err="1">
                <a:latin typeface="Assistant" panose="00000500000000000000" pitchFamily="2" charset="-79"/>
                <a:cs typeface="Assistant" panose="00000500000000000000" pitchFamily="2" charset="-79"/>
              </a:rPr>
              <a:t>לויטאל</a:t>
            </a:r>
            <a:r>
              <a:rPr lang="he-IL" sz="1300" dirty="0">
                <a:latin typeface="Assistant" panose="00000500000000000000" pitchFamily="2" charset="-79"/>
                <a:cs typeface="Assistant" panose="00000500000000000000" pitchFamily="2" charset="-79"/>
              </a:rPr>
              <a:t> חסון הוא העביר לנאצים את המידע על מקום </a:t>
            </a:r>
            <a:r>
              <a:rPr lang="he-IL" sz="1300" dirty="0" err="1">
                <a:latin typeface="Assistant" panose="00000500000000000000" pitchFamily="2" charset="-79"/>
                <a:cs typeface="Assistant" panose="00000500000000000000" pitchFamily="2" charset="-79"/>
              </a:rPr>
              <a:t>הימצאם</a:t>
            </a:r>
            <a:r>
              <a:rPr lang="he-IL" sz="1300" dirty="0">
                <a:latin typeface="Assistant" panose="00000500000000000000" pitchFamily="2" charset="-79"/>
                <a:cs typeface="Assistant" panose="00000500000000000000" pitchFamily="2" charset="-79"/>
              </a:rPr>
              <a:t> של בני הזוג. חיים נורה למוות בידי חיילים נאצים בבית הכנסת בו בני הזוג היו אמורים להתחתן, מעט לפני שעת החתונה. הטרגדיה רדפה את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כל חייה.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a:t>
            </a:r>
            <a:r>
              <a:rPr lang="he-IL" sz="1300" dirty="0" err="1">
                <a:latin typeface="Assistant" panose="00000500000000000000" pitchFamily="2" charset="-79"/>
                <a:cs typeface="Assistant" panose="00000500000000000000" pitchFamily="2" charset="-79"/>
              </a:rPr>
              <a:t>היתה</a:t>
            </a:r>
            <a:r>
              <a:rPr lang="he-IL" sz="1300" dirty="0">
                <a:latin typeface="Assistant" panose="00000500000000000000" pitchFamily="2" charset="-79"/>
                <a:cs typeface="Assistant" panose="00000500000000000000" pitchFamily="2" charset="-79"/>
              </a:rPr>
              <a:t> שבורה נפשית, הסתתרה, </a:t>
            </a:r>
            <a:r>
              <a:rPr lang="he-IL" sz="1300" dirty="0" err="1">
                <a:latin typeface="Assistant" panose="00000500000000000000" pitchFamily="2" charset="-79"/>
                <a:cs typeface="Assistant" panose="00000500000000000000" pitchFamily="2" charset="-79"/>
              </a:rPr>
              <a:t>ותיכננה</a:t>
            </a:r>
            <a:r>
              <a:rPr lang="he-IL" sz="1300" dirty="0">
                <a:latin typeface="Assistant" panose="00000500000000000000" pitchFamily="2" charset="-79"/>
                <a:cs typeface="Assistant" panose="00000500000000000000" pitchFamily="2" charset="-79"/>
              </a:rPr>
              <a:t> לברוח.  </a:t>
            </a:r>
          </a:p>
          <a:p>
            <a:pPr fontAlgn="ctr"/>
            <a:endParaRPr lang="he-IL" sz="1300" dirty="0">
              <a:latin typeface="Assistant" panose="00000500000000000000" pitchFamily="2" charset="-79"/>
              <a:cs typeface="Assistant" panose="00000500000000000000" pitchFamily="2" charset="-79"/>
            </a:endParaRPr>
          </a:p>
          <a:p>
            <a:pPr fontAlgn="ctr"/>
            <a:r>
              <a:rPr lang="he-IL" sz="1300" dirty="0">
                <a:latin typeface="Assistant" panose="00000500000000000000" pitchFamily="2" charset="-79"/>
                <a:cs typeface="Assistant" panose="00000500000000000000" pitchFamily="2" charset="-79"/>
              </a:rPr>
              <a:t>מאוחר יותר נעצרה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בעצמה ונשלחה למחנה המאסר "פבלו מלה" (</a:t>
            </a:r>
            <a:r>
              <a:rPr lang="en-US" sz="1300" dirty="0">
                <a:latin typeface="Assistant" panose="00000500000000000000" pitchFamily="2" charset="-79"/>
                <a:cs typeface="Assistant" panose="00000500000000000000" pitchFamily="2" charset="-79"/>
              </a:rPr>
              <a:t>Pablo </a:t>
            </a:r>
            <a:r>
              <a:rPr lang="en-US" sz="1300" dirty="0" err="1">
                <a:latin typeface="Assistant" panose="00000500000000000000" pitchFamily="2" charset="-79"/>
                <a:cs typeface="Assistant" panose="00000500000000000000" pitchFamily="2" charset="-79"/>
              </a:rPr>
              <a:t>Mela</a:t>
            </a:r>
            <a:r>
              <a:rPr lang="en-US" sz="1300" dirty="0">
                <a:latin typeface="Assistant" panose="00000500000000000000" pitchFamily="2" charset="-79"/>
                <a:cs typeface="Assistant" panose="00000500000000000000" pitchFamily="2" charset="-79"/>
              </a:rPr>
              <a:t>    ) </a:t>
            </a:r>
            <a:r>
              <a:rPr lang="he-IL" sz="1300" dirty="0">
                <a:latin typeface="Assistant" panose="00000500000000000000" pitchFamily="2" charset="-79"/>
                <a:cs typeface="Assistant" panose="00000500000000000000" pitchFamily="2" charset="-79"/>
              </a:rPr>
              <a:t>ששכן ליד המפקדה המקומית של הצבא הגרמני. מעט לאחר מעצרה פרטיזנים יוונים יזמו מבצע חילוץ נועז, במהלכו נכנס פרטיזן למחנה המאסר בתחפושת של קצין גרמני ושיחרר כמה מהאסירים, כולל את </a:t>
            </a:r>
            <a:r>
              <a:rPr lang="he-IL" sz="1300" dirty="0" err="1">
                <a:latin typeface="Assistant" panose="00000500000000000000" pitchFamily="2" charset="-79"/>
                <a:cs typeface="Assistant" panose="00000500000000000000" pitchFamily="2" charset="-79"/>
              </a:rPr>
              <a:t>בואינה</a:t>
            </a:r>
            <a:r>
              <a:rPr lang="he-IL" sz="1300" dirty="0">
                <a:latin typeface="Assistant" panose="00000500000000000000" pitchFamily="2" charset="-79"/>
                <a:cs typeface="Assistant" panose="00000500000000000000" pitchFamily="2" charset="-79"/>
              </a:rPr>
              <a:t>. המבצע עבר בהצלחה, אך לימים נודע </a:t>
            </a:r>
            <a:r>
              <a:rPr lang="he-IL" sz="1300" dirty="0" err="1">
                <a:latin typeface="Assistant" panose="00000500000000000000" pitchFamily="2" charset="-79"/>
                <a:cs typeface="Assistant" panose="00000500000000000000" pitchFamily="2" charset="-79"/>
              </a:rPr>
              <a:t>לבואינה</a:t>
            </a:r>
            <a:r>
              <a:rPr lang="he-IL" sz="1300" dirty="0">
                <a:latin typeface="Assistant" panose="00000500000000000000" pitchFamily="2" charset="-79"/>
                <a:cs typeface="Assistant" panose="00000500000000000000" pitchFamily="2" charset="-79"/>
              </a:rPr>
              <a:t> שהפרטיזן שערך את המבצע זוהה על ידי אחת מהסוהרות של מחנה המאסר ונתפס, עונה ונרצח על ידי הנאצים. </a:t>
            </a:r>
            <a:endParaRPr lang="he-IL" sz="1300" dirty="0">
              <a:effectLst/>
              <a:latin typeface="Assistant" panose="00000500000000000000" pitchFamily="2" charset="-79"/>
              <a:cs typeface="Assistant" panose="00000500000000000000" pitchFamily="2" charset="-79"/>
            </a:endParaRPr>
          </a:p>
        </p:txBody>
      </p:sp>
      <p:sp>
        <p:nvSpPr>
          <p:cNvPr id="14" name="TextBox 13"/>
          <p:cNvSpPr txBox="1"/>
          <p:nvPr/>
        </p:nvSpPr>
        <p:spPr>
          <a:xfrm>
            <a:off x="9517305" y="5194833"/>
            <a:ext cx="2263719" cy="1384995"/>
          </a:xfrm>
          <a:prstGeom prst="rect">
            <a:avLst/>
          </a:prstGeom>
          <a:noFill/>
        </p:spPr>
        <p:txBody>
          <a:bodyPr wrap="square" rtlCol="1">
            <a:spAutoFit/>
          </a:bodyPr>
          <a:lstStyle/>
          <a:p>
            <a:pPr algn="ctr"/>
            <a:r>
              <a:rPr lang="he-IL" sz="2800" b="1" dirty="0" err="1">
                <a:solidFill>
                  <a:schemeClr val="accent1">
                    <a:lumMod val="50000"/>
                  </a:schemeClr>
                </a:solidFill>
                <a:latin typeface="Assistant" panose="00000500000000000000" pitchFamily="2" charset="-79"/>
                <a:cs typeface="Assistant" panose="00000500000000000000" pitchFamily="2" charset="-79"/>
              </a:rPr>
              <a:t>בואינה</a:t>
            </a:r>
            <a:r>
              <a:rPr lang="he-IL" sz="2800" b="1" dirty="0">
                <a:solidFill>
                  <a:schemeClr val="accent1">
                    <a:lumMod val="50000"/>
                  </a:schemeClr>
                </a:solidFill>
                <a:latin typeface="Assistant" panose="00000500000000000000" pitchFamily="2" charset="-79"/>
                <a:cs typeface="Assistant" panose="00000500000000000000" pitchFamily="2" charset="-79"/>
              </a:rPr>
              <a:t> צרפתי </a:t>
            </a:r>
            <a:r>
              <a:rPr lang="he-IL" sz="2800" b="1" dirty="0" err="1" smtClean="0">
                <a:solidFill>
                  <a:schemeClr val="accent1">
                    <a:lumMod val="50000"/>
                  </a:schemeClr>
                </a:solidFill>
                <a:latin typeface="Assistant" panose="00000500000000000000" pitchFamily="2" charset="-79"/>
                <a:cs typeface="Assistant" panose="00000500000000000000" pitchFamily="2" charset="-79"/>
              </a:rPr>
              <a:t>גרפינקל</a:t>
            </a:r>
            <a:endParaRPr lang="he-IL"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1916-1997</a:t>
            </a:r>
            <a:endParaRPr lang="he-IL" sz="2800" b="1" dirty="0">
              <a:solidFill>
                <a:schemeClr val="accent1">
                  <a:lumMod val="50000"/>
                </a:schemeClr>
              </a:solidFill>
              <a:latin typeface="Assistant" panose="00000500000000000000" pitchFamily="2" charset="-79"/>
              <a:cs typeface="Assistant" panose="00000500000000000000"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1200" y="1681814"/>
            <a:ext cx="2179824" cy="3513019"/>
          </a:xfrm>
          <a:prstGeom prst="rect">
            <a:avLst/>
          </a:prstGeom>
        </p:spPr>
      </p:pic>
      <p:pic>
        <p:nvPicPr>
          <p:cNvPr id="4" name="תמונה 3"/>
          <p:cNvPicPr>
            <a:picLocks noChangeAspect="1"/>
          </p:cNvPicPr>
          <p:nvPr/>
        </p:nvPicPr>
        <p:blipFill rotWithShape="1">
          <a:blip r:embed="rId4" cstate="print">
            <a:extLst>
              <a:ext uri="{28A0092B-C50C-407E-A947-70E740481C1C}">
                <a14:useLocalDpi xmlns:a14="http://schemas.microsoft.com/office/drawing/2010/main" val="0"/>
              </a:ext>
            </a:extLst>
          </a:blip>
          <a:srcRect l="3987" t="5370" r="52084" b="4727"/>
          <a:stretch/>
        </p:blipFill>
        <p:spPr>
          <a:xfrm>
            <a:off x="7830590" y="2335876"/>
            <a:ext cx="1670859" cy="2232911"/>
          </a:xfrm>
          <a:prstGeom prst="rect">
            <a:avLst/>
          </a:prstGeom>
        </p:spPr>
      </p:pic>
    </p:spTree>
    <p:extLst>
      <p:ext uri="{BB962C8B-B14F-4D97-AF65-F5344CB8AC3E}">
        <p14:creationId xmlns:p14="http://schemas.microsoft.com/office/powerpoint/2010/main" val="21659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a:solidFill>
                  <a:schemeClr val="accent5">
                    <a:lumMod val="50000"/>
                  </a:schemeClr>
                </a:solidFill>
              </a:rPr>
              <a:t>Buena </a:t>
            </a:r>
            <a:r>
              <a:rPr lang="pt-BR" sz="2800" b="1" dirty="0" smtClean="0">
                <a:solidFill>
                  <a:schemeClr val="accent5">
                    <a:lumMod val="50000"/>
                  </a:schemeClr>
                </a:solidFill>
              </a:rPr>
              <a:t>Tsarfati: 1916-1997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1982299"/>
            <a:ext cx="11678053" cy="3754874"/>
          </a:xfrm>
          <a:prstGeom prst="rect">
            <a:avLst/>
          </a:prstGeom>
          <a:noFill/>
        </p:spPr>
        <p:txBody>
          <a:bodyPr wrap="square" rtlCol="1">
            <a:spAutoFit/>
          </a:bodyPr>
          <a:lstStyle/>
          <a:p>
            <a:pPr algn="l" rtl="0"/>
            <a:r>
              <a:rPr lang="en-US" sz="1400" dirty="0"/>
              <a:t>From the book "The rescue", by Karina </a:t>
            </a:r>
            <a:r>
              <a:rPr lang="en-US" sz="1400" dirty="0" err="1"/>
              <a:t>Lampsa</a:t>
            </a:r>
            <a:r>
              <a:rPr lang="en-US" sz="1400" dirty="0"/>
              <a:t> and </a:t>
            </a:r>
            <a:r>
              <a:rPr lang="en-US" sz="1400" dirty="0" err="1"/>
              <a:t>Yacov</a:t>
            </a:r>
            <a:r>
              <a:rPr lang="en-US" sz="1400" dirty="0"/>
              <a:t> </a:t>
            </a:r>
            <a:r>
              <a:rPr lang="en-US" sz="1400" dirty="0" err="1"/>
              <a:t>Shibi</a:t>
            </a:r>
            <a:r>
              <a:rPr lang="en-US" sz="1400" dirty="0"/>
              <a:t>(2012), pages 383-384</a:t>
            </a:r>
            <a:r>
              <a:rPr lang="en-US" sz="1400" dirty="0" smtClean="0"/>
              <a:t>.</a:t>
            </a:r>
            <a:endParaRPr lang="en-US" sz="1400" dirty="0"/>
          </a:p>
          <a:p>
            <a:pPr algn="l" rtl="0"/>
            <a:r>
              <a:rPr lang="en-US" sz="1400" dirty="0"/>
              <a:t>…There were Jews who after arriving to Palestine, they secretly returned back to Greece to help rescue fellow Jews</a:t>
            </a:r>
            <a:r>
              <a:rPr lang="en-US" sz="1400" dirty="0" smtClean="0"/>
              <a:t>.</a:t>
            </a:r>
            <a:endParaRPr lang="en-US" sz="1400" dirty="0"/>
          </a:p>
          <a:p>
            <a:pPr algn="l" rtl="0"/>
            <a:r>
              <a:rPr lang="en-US" sz="1400" dirty="0"/>
              <a:t>Buena </a:t>
            </a:r>
            <a:r>
              <a:rPr lang="en-US" sz="1400" dirty="0" err="1"/>
              <a:t>Tsarfati's</a:t>
            </a:r>
            <a:r>
              <a:rPr lang="en-US" sz="1400" dirty="0"/>
              <a:t> origin was from an eminent </a:t>
            </a:r>
            <a:r>
              <a:rPr lang="en-US" sz="1400" dirty="0" err="1"/>
              <a:t>sepharadic</a:t>
            </a:r>
            <a:r>
              <a:rPr lang="en-US" sz="1400" dirty="0"/>
              <a:t> family of Salonika, according to Rachel Ben </a:t>
            </a:r>
            <a:r>
              <a:rPr lang="en-US" sz="1400" dirty="0" err="1"/>
              <a:t>Tzvi</a:t>
            </a:r>
            <a:r>
              <a:rPr lang="en-US" sz="1400" dirty="0"/>
              <a:t>, who met Buena in a refugee camp of Aleppo, Syria. Buena was working as a volunteer of the International Red Cross food distribution and she escaped from Athens in 1943 with a forged passport by the name of Maria Tivoli</a:t>
            </a:r>
            <a:r>
              <a:rPr lang="en-US" sz="1400" dirty="0" smtClean="0"/>
              <a:t>.</a:t>
            </a:r>
            <a:endParaRPr lang="en-US" sz="1400" dirty="0"/>
          </a:p>
          <a:p>
            <a:pPr algn="l" rtl="0"/>
            <a:r>
              <a:rPr lang="en-US" sz="1400" dirty="0"/>
              <a:t>Prior to that, Vital Hasson, who hated Buena, had informed the Nazis about her fiancé . When Buena arrived at the synagogue for her wedding, she found her </a:t>
            </a:r>
            <a:r>
              <a:rPr lang="en-US" sz="1400" dirty="0" err="1"/>
              <a:t>fiance</a:t>
            </a:r>
            <a:r>
              <a:rPr lang="en-US" sz="1400" dirty="0"/>
              <a:t> Chaim shot by the Germans dying. She was arrested by the Germans, saved by the Greek partisans and, since she was fluent in Greek, she managed to make her way to Athens. With the help of two Greek partisans, George and Nikolas, she joined the Greek partisan army, using the name Maritsa</a:t>
            </a:r>
            <a:r>
              <a:rPr lang="en-US" sz="1400" dirty="0" smtClean="0"/>
              <a:t>.</a:t>
            </a:r>
            <a:endParaRPr lang="en-US" sz="1400" dirty="0"/>
          </a:p>
          <a:p>
            <a:pPr algn="l" rtl="0"/>
            <a:r>
              <a:rPr lang="en-US" sz="1400" dirty="0"/>
              <a:t>In a letter sent to the Aliya department of Jewish Agency, dated from 13 of January 1944.dr.Nahon mentions a conversation he had with Buena a few days earlier, on 11/01/1944</a:t>
            </a:r>
            <a:r>
              <a:rPr lang="en-US" sz="1400" dirty="0" smtClean="0"/>
              <a:t>.</a:t>
            </a:r>
            <a:endParaRPr lang="en-US" sz="1400" dirty="0"/>
          </a:p>
          <a:p>
            <a:pPr algn="l" rtl="0"/>
            <a:r>
              <a:rPr lang="en-US" sz="1400" dirty="0"/>
              <a:t>"</a:t>
            </a:r>
            <a:r>
              <a:rPr lang="en-US" sz="1400" dirty="0" err="1"/>
              <a:t>Mrs</a:t>
            </a:r>
            <a:r>
              <a:rPr lang="en-US" sz="1400" dirty="0"/>
              <a:t> Buena </a:t>
            </a:r>
            <a:r>
              <a:rPr lang="en-US" sz="1400" dirty="0" err="1"/>
              <a:t>Tsarfati</a:t>
            </a:r>
            <a:r>
              <a:rPr lang="en-US" sz="1400" dirty="0"/>
              <a:t>, who used to work for Keren </a:t>
            </a:r>
            <a:r>
              <a:rPr lang="en-US" sz="1400" dirty="0" err="1"/>
              <a:t>Kayemet</a:t>
            </a:r>
            <a:r>
              <a:rPr lang="en-US" sz="1400" dirty="0"/>
              <a:t> of Salonika and was of the founders of </a:t>
            </a:r>
            <a:r>
              <a:rPr lang="en-US" sz="1400" dirty="0" err="1"/>
              <a:t>Wizo</a:t>
            </a:r>
            <a:r>
              <a:rPr lang="en-US" sz="1400" dirty="0"/>
              <a:t> youth there, has arrived to Palestine a week ago, after escaping from Greece and staying for a little while in a refugee camp in Aleppo. </a:t>
            </a:r>
            <a:r>
              <a:rPr lang="en-US" sz="1400" dirty="0" err="1"/>
              <a:t>Mrs</a:t>
            </a:r>
            <a:r>
              <a:rPr lang="en-US" sz="1400" dirty="0"/>
              <a:t> Buena </a:t>
            </a:r>
            <a:r>
              <a:rPr lang="en-US" sz="1400" dirty="0" err="1"/>
              <a:t>Tsarfati</a:t>
            </a:r>
            <a:r>
              <a:rPr lang="en-US" sz="1400" dirty="0"/>
              <a:t> is mentioned on a report written by Rachel Ben </a:t>
            </a:r>
            <a:r>
              <a:rPr lang="en-US" sz="1400" dirty="0" err="1"/>
              <a:t>Tzvi</a:t>
            </a:r>
            <a:r>
              <a:rPr lang="en-US" sz="1400" dirty="0"/>
              <a:t> about her visit at the </a:t>
            </a:r>
            <a:r>
              <a:rPr lang="en-US" sz="1400" dirty="0" err="1"/>
              <a:t>dispaced</a:t>
            </a:r>
            <a:r>
              <a:rPr lang="en-US" sz="1400" dirty="0"/>
              <a:t> persons camp. </a:t>
            </a:r>
            <a:r>
              <a:rPr lang="en-US" sz="1400" dirty="0" err="1"/>
              <a:t>Mrs</a:t>
            </a:r>
            <a:r>
              <a:rPr lang="en-US" sz="1400" dirty="0"/>
              <a:t> Buena </a:t>
            </a:r>
            <a:r>
              <a:rPr lang="en-US" sz="1400" dirty="0" err="1"/>
              <a:t>Tsarfati</a:t>
            </a:r>
            <a:r>
              <a:rPr lang="en-US" sz="1400" dirty="0"/>
              <a:t> gave me the impression of a dynamic and responsible young woman. She escaped from Greece with a group of 20 refugees to Turkey on a small fishing boat .The journey lasted 20 hours. On her opinion, the rescue of tens or thousands people from Greece is possible. Every journey costs 300 </a:t>
            </a:r>
            <a:r>
              <a:rPr lang="en-US" sz="1400" dirty="0" err="1"/>
              <a:t>palestinian</a:t>
            </a:r>
            <a:r>
              <a:rPr lang="en-US" sz="1400" dirty="0"/>
              <a:t> liras for about 20-25 persons. She is willing to return to Greece and help evacuate people. She knows a man who lives in Palestine and can help her. </a:t>
            </a:r>
            <a:r>
              <a:rPr lang="en-US" sz="1400" dirty="0" err="1"/>
              <a:t>Mrs</a:t>
            </a:r>
            <a:r>
              <a:rPr lang="en-US" sz="1400" dirty="0"/>
              <a:t> Buena </a:t>
            </a:r>
            <a:r>
              <a:rPr lang="en-US" sz="1400" dirty="0" err="1"/>
              <a:t>Tsarfati</a:t>
            </a:r>
            <a:r>
              <a:rPr lang="en-US" sz="1400" dirty="0"/>
              <a:t> will be next week in Jerusalem, after an invitation of </a:t>
            </a:r>
            <a:r>
              <a:rPr lang="en-US" sz="1400" dirty="0" err="1"/>
              <a:t>Mrs</a:t>
            </a:r>
            <a:r>
              <a:rPr lang="en-US" sz="1400" dirty="0"/>
              <a:t> Rachel Ben </a:t>
            </a:r>
            <a:r>
              <a:rPr lang="en-US" sz="1400" dirty="0" err="1"/>
              <a:t>Tzvi</a:t>
            </a:r>
            <a:r>
              <a:rPr lang="en-US" sz="1400" dirty="0"/>
              <a:t>. I think it is very worthy to talk with her in details. I am at your disposal to translate her words, since she speaks only </a:t>
            </a:r>
            <a:r>
              <a:rPr lang="en-US" sz="1400" dirty="0" err="1"/>
              <a:t>french,greek</a:t>
            </a:r>
            <a:r>
              <a:rPr lang="en-US" sz="1400" dirty="0"/>
              <a:t> and ladino.</a:t>
            </a:r>
          </a:p>
        </p:txBody>
      </p:sp>
    </p:spTree>
    <p:extLst>
      <p:ext uri="{BB962C8B-B14F-4D97-AF65-F5344CB8AC3E}">
        <p14:creationId xmlns:p14="http://schemas.microsoft.com/office/powerpoint/2010/main" val="290853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1872622"/>
            <a:ext cx="6508831" cy="3693319"/>
          </a:xfrm>
          <a:prstGeom prst="rect">
            <a:avLst/>
          </a:prstGeom>
          <a:noFill/>
        </p:spPr>
        <p:txBody>
          <a:bodyPr wrap="square" rtlCol="1">
            <a:spAutoFit/>
          </a:bodyPr>
          <a:lstStyle/>
          <a:p>
            <a:pPr fontAlgn="ctr"/>
            <a:r>
              <a:rPr lang="he-IL" dirty="0">
                <a:latin typeface="Assistant" panose="00000500000000000000" pitchFamily="2" charset="-79"/>
                <a:cs typeface="Assistant" panose="00000500000000000000" pitchFamily="2" charset="-79"/>
              </a:rPr>
              <a:t>לפני המלחמה היה פעיל בתנועה הציונית ביוון. כשהגרמנים תקפו את יוון ניסה לברוח משם, אך נחסם על ידי הכוחות הגרמנים ושב מאיי הכרתים לאתונה. באתונה הצטרף למחתרת של </a:t>
            </a:r>
            <a:r>
              <a:rPr lang="he-IL" dirty="0" err="1">
                <a:latin typeface="Assistant" panose="00000500000000000000" pitchFamily="2" charset="-79"/>
                <a:cs typeface="Assistant" panose="00000500000000000000" pitchFamily="2" charset="-79"/>
              </a:rPr>
              <a:t>האא"ם</a:t>
            </a:r>
            <a:r>
              <a:rPr lang="he-IL" dirty="0">
                <a:latin typeface="Assistant" panose="00000500000000000000" pitchFamily="2" charset="-79"/>
                <a:cs typeface="Assistant" panose="00000500000000000000" pitchFamily="2" charset="-79"/>
              </a:rPr>
              <a:t> (</a:t>
            </a:r>
            <a:r>
              <a:rPr lang="en-US" dirty="0">
                <a:latin typeface="Assistant" panose="00000500000000000000" pitchFamily="2" charset="-79"/>
                <a:cs typeface="Assistant" panose="00000500000000000000" pitchFamily="2" charset="-79"/>
              </a:rPr>
              <a:t>EAM) </a:t>
            </a:r>
            <a:r>
              <a:rPr lang="he-IL" dirty="0">
                <a:latin typeface="Assistant" panose="00000500000000000000" pitchFamily="2" charset="-79"/>
                <a:cs typeface="Assistant" panose="00000500000000000000" pitchFamily="2" charset="-79"/>
              </a:rPr>
              <a:t>ונתמנה לאחראי </a:t>
            </a:r>
            <a:r>
              <a:rPr lang="he-IL" dirty="0" err="1">
                <a:latin typeface="Assistant" panose="00000500000000000000" pitchFamily="2" charset="-79"/>
                <a:cs typeface="Assistant" panose="00000500000000000000" pitchFamily="2" charset="-79"/>
              </a:rPr>
              <a:t>איזור</a:t>
            </a:r>
            <a:r>
              <a:rPr lang="he-IL" dirty="0">
                <a:latin typeface="Assistant" panose="00000500000000000000" pitchFamily="2" charset="-79"/>
                <a:cs typeface="Assistant" panose="00000500000000000000" pitchFamily="2" charset="-79"/>
              </a:rPr>
              <a:t>.</a:t>
            </a:r>
          </a:p>
          <a:p>
            <a:pPr fontAlgn="ctr"/>
            <a:endParaRPr lang="he-IL" dirty="0">
              <a:latin typeface="Assistant" panose="00000500000000000000" pitchFamily="2" charset="-79"/>
              <a:cs typeface="Assistant" panose="00000500000000000000" pitchFamily="2" charset="-79"/>
            </a:endParaRPr>
          </a:p>
          <a:p>
            <a:pPr fontAlgn="ctr"/>
            <a:r>
              <a:rPr lang="he-IL" dirty="0">
                <a:latin typeface="Assistant" panose="00000500000000000000" pitchFamily="2" charset="-79"/>
                <a:cs typeface="Assistant" panose="00000500000000000000" pitchFamily="2" charset="-79"/>
              </a:rPr>
              <a:t>בפברואר 1944 עזב את אתונה והצטרף לפרטיזנים, שם הופקד על הוצאת העיתונות המחתרתית והפצתה בכל חבל </a:t>
            </a:r>
            <a:r>
              <a:rPr lang="he-IL" dirty="0" err="1">
                <a:latin typeface="Assistant" panose="00000500000000000000" pitchFamily="2" charset="-79"/>
                <a:cs typeface="Assistant" panose="00000500000000000000" pitchFamily="2" charset="-79"/>
              </a:rPr>
              <a:t>ארקדיה</a:t>
            </a:r>
            <a:r>
              <a:rPr lang="he-IL" dirty="0">
                <a:latin typeface="Assistant" panose="00000500000000000000" pitchFamily="2" charset="-79"/>
                <a:cs typeface="Assistant" panose="00000500000000000000" pitchFamily="2" charset="-79"/>
              </a:rPr>
              <a:t>. כמו כן, השתתף בפעולות קרביות.</a:t>
            </a:r>
          </a:p>
          <a:p>
            <a:pPr fontAlgn="ctr"/>
            <a:endParaRPr lang="he-IL" dirty="0">
              <a:latin typeface="Assistant" panose="00000500000000000000" pitchFamily="2" charset="-79"/>
              <a:cs typeface="Assistant" panose="00000500000000000000" pitchFamily="2" charset="-79"/>
            </a:endParaRPr>
          </a:p>
          <a:p>
            <a:pPr fontAlgn="ctr"/>
            <a:r>
              <a:rPr lang="he-IL" dirty="0">
                <a:latin typeface="Assistant" panose="00000500000000000000" pitchFamily="2" charset="-79"/>
                <a:cs typeface="Assistant" panose="00000500000000000000" pitchFamily="2" charset="-79"/>
              </a:rPr>
              <a:t>בתקופה שהאנגלים השתלטו על יוון במלחמת העולם השנייה נאסר כ"שמאלני" ונשלח למחנה אסירים במצרים. לאחר ששוחרר מהמחנה שב ליוון, אירגן את משרד הפליטים היהודים ביוון ונהיה למנהל הקהילה היהודית בסלוניקי.</a:t>
            </a:r>
          </a:p>
          <a:p>
            <a:pPr fontAlgn="ctr"/>
            <a:endParaRPr lang="he-IL" dirty="0" err="1">
              <a:latin typeface="Assistant" panose="00000500000000000000" pitchFamily="2" charset="-79"/>
              <a:cs typeface="Assistant" panose="00000500000000000000" pitchFamily="2" charset="-79"/>
            </a:endParaRPr>
          </a:p>
        </p:txBody>
      </p:sp>
      <p:sp>
        <p:nvSpPr>
          <p:cNvPr id="14" name="TextBox 13"/>
          <p:cNvSpPr txBox="1"/>
          <p:nvPr/>
        </p:nvSpPr>
        <p:spPr>
          <a:xfrm>
            <a:off x="9517305" y="5194833"/>
            <a:ext cx="2263719" cy="523220"/>
          </a:xfrm>
          <a:prstGeom prst="rect">
            <a:avLst/>
          </a:prstGeom>
          <a:noFill/>
        </p:spPr>
        <p:txBody>
          <a:bodyPr wrap="square" rtlCol="1">
            <a:spAutoFit/>
          </a:bodyPr>
          <a:lstStyle/>
          <a:p>
            <a:pPr algn="ctr"/>
            <a:r>
              <a:rPr lang="he-IL" sz="2800" b="1" dirty="0" smtClean="0">
                <a:solidFill>
                  <a:schemeClr val="accent1">
                    <a:lumMod val="50000"/>
                  </a:schemeClr>
                </a:solidFill>
                <a:latin typeface="Guttman Drogolin" panose="02010401010101010101" pitchFamily="2" charset="-79"/>
              </a:rPr>
              <a:t>ברוך </a:t>
            </a:r>
            <a:r>
              <a:rPr lang="he-IL" sz="2800" b="1" dirty="0" err="1" smtClean="0">
                <a:solidFill>
                  <a:schemeClr val="accent1">
                    <a:lumMod val="50000"/>
                  </a:schemeClr>
                </a:solidFill>
                <a:latin typeface="Guttman Drogolin" panose="02010401010101010101" pitchFamily="2" charset="-79"/>
              </a:rPr>
              <a:t>שיבי</a:t>
            </a:r>
            <a:endParaRPr lang="he-IL" sz="2800" b="1" dirty="0">
              <a:solidFill>
                <a:schemeClr val="accent1">
                  <a:lumMod val="50000"/>
                </a:schemeClr>
              </a:solidFill>
              <a:latin typeface="Guttman Drogolin" panose="02010401010101010101"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t>קרא עוד...</a:t>
            </a:r>
            <a:endParaRPr lang="he-IL" dirty="0"/>
          </a:p>
        </p:txBody>
      </p:sp>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77380" y="1872621"/>
            <a:ext cx="2788051" cy="3322211"/>
          </a:xfrm>
          <a:prstGeom prst="rect">
            <a:avLst/>
          </a:prstGeom>
        </p:spPr>
      </p:pic>
      <p:pic>
        <p:nvPicPr>
          <p:cNvPr id="4" name="תמונה 3"/>
          <p:cNvPicPr>
            <a:picLocks noChangeAspect="1"/>
          </p:cNvPicPr>
          <p:nvPr/>
        </p:nvPicPr>
        <p:blipFill>
          <a:blip r:embed="rId4"/>
          <a:stretch>
            <a:fillRect/>
          </a:stretch>
        </p:blipFill>
        <p:spPr>
          <a:xfrm>
            <a:off x="7069426" y="2121911"/>
            <a:ext cx="1951829" cy="2716789"/>
          </a:xfrm>
          <a:prstGeom prst="rect">
            <a:avLst/>
          </a:prstGeom>
        </p:spPr>
      </p:pic>
    </p:spTree>
    <p:extLst>
      <p:ext uri="{BB962C8B-B14F-4D97-AF65-F5344CB8AC3E}">
        <p14:creationId xmlns:p14="http://schemas.microsoft.com/office/powerpoint/2010/main" val="919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a:solidFill>
                  <a:schemeClr val="accent5">
                    <a:lumMod val="50000"/>
                  </a:schemeClr>
                </a:solidFill>
              </a:rPr>
              <a:t>Barouh </a:t>
            </a:r>
            <a:r>
              <a:rPr lang="pt-BR" sz="2800" b="1" dirty="0" smtClean="0">
                <a:solidFill>
                  <a:schemeClr val="accent5">
                    <a:lumMod val="50000"/>
                  </a:schemeClr>
                </a:solidFill>
              </a:rPr>
              <a:t>Shibi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4" y="1918186"/>
            <a:ext cx="11678053" cy="3785652"/>
          </a:xfrm>
          <a:prstGeom prst="rect">
            <a:avLst/>
          </a:prstGeom>
          <a:noFill/>
        </p:spPr>
        <p:txBody>
          <a:bodyPr wrap="square" rtlCol="1">
            <a:spAutoFit/>
          </a:bodyPr>
          <a:lstStyle/>
          <a:p>
            <a:pPr algn="l" rtl="0"/>
            <a:r>
              <a:rPr lang="en-US" sz="1500" dirty="0" err="1"/>
              <a:t>Barouh</a:t>
            </a:r>
            <a:r>
              <a:rPr lang="en-US" sz="1500" dirty="0"/>
              <a:t> </a:t>
            </a:r>
            <a:r>
              <a:rPr lang="en-US" sz="1500" dirty="0" err="1"/>
              <a:t>Shibi</a:t>
            </a:r>
            <a:r>
              <a:rPr lang="en-US" sz="1500" dirty="0"/>
              <a:t> was a member of EAM in Athens</a:t>
            </a:r>
            <a:r>
              <a:rPr lang="en-US" sz="1500" dirty="0" smtClean="0"/>
              <a:t>.</a:t>
            </a:r>
            <a:endParaRPr lang="en-US" sz="1500" dirty="0"/>
          </a:p>
          <a:p>
            <a:pPr algn="l" rtl="0"/>
            <a:r>
              <a:rPr lang="en-US" sz="1500" dirty="0" err="1"/>
              <a:t>Barouh</a:t>
            </a:r>
            <a:r>
              <a:rPr lang="en-US" sz="1500" dirty="0"/>
              <a:t> </a:t>
            </a:r>
            <a:r>
              <a:rPr lang="en-US" sz="1500" dirty="0" err="1"/>
              <a:t>Shibi</a:t>
            </a:r>
            <a:r>
              <a:rPr lang="en-US" sz="1500" dirty="0"/>
              <a:t> and Sam </a:t>
            </a:r>
            <a:r>
              <a:rPr lang="en-US" sz="1500" dirty="0" err="1"/>
              <a:t>Modiano</a:t>
            </a:r>
            <a:r>
              <a:rPr lang="en-US" sz="1500" dirty="0"/>
              <a:t> were </a:t>
            </a:r>
            <a:r>
              <a:rPr lang="en-US" sz="1500" dirty="0" err="1"/>
              <a:t>jurnalists</a:t>
            </a:r>
            <a:r>
              <a:rPr lang="en-US" sz="1500" dirty="0"/>
              <a:t> from Thessaloniki that during </a:t>
            </a:r>
            <a:r>
              <a:rPr lang="en-US" sz="1500" dirty="0" err="1"/>
              <a:t>german</a:t>
            </a:r>
            <a:r>
              <a:rPr lang="en-US" sz="1500" dirty="0"/>
              <a:t> occupation fled to Athens</a:t>
            </a:r>
            <a:r>
              <a:rPr lang="en-US" sz="1500" dirty="0" smtClean="0"/>
              <a:t>.</a:t>
            </a:r>
            <a:endParaRPr lang="en-US" sz="1500" dirty="0"/>
          </a:p>
          <a:p>
            <a:pPr algn="l" rtl="0"/>
            <a:r>
              <a:rPr lang="en-US" sz="1500" dirty="0"/>
              <a:t>In 1927 </a:t>
            </a:r>
            <a:r>
              <a:rPr lang="en-US" sz="1500" dirty="0" err="1"/>
              <a:t>Shibi</a:t>
            </a:r>
            <a:r>
              <a:rPr lang="en-US" sz="1500" dirty="0"/>
              <a:t> founded the </a:t>
            </a:r>
            <a:r>
              <a:rPr lang="en-US" sz="1500" dirty="0" err="1"/>
              <a:t>sionistic</a:t>
            </a:r>
            <a:r>
              <a:rPr lang="en-US" sz="1500" dirty="0"/>
              <a:t> Club </a:t>
            </a:r>
            <a:r>
              <a:rPr lang="en-US" sz="1500" dirty="0" err="1"/>
              <a:t>Ahdout</a:t>
            </a:r>
            <a:r>
              <a:rPr lang="en-US" sz="1500" dirty="0"/>
              <a:t>. Very soon many </a:t>
            </a:r>
            <a:r>
              <a:rPr lang="en-US" sz="1500" dirty="0" err="1"/>
              <a:t>snifim</a:t>
            </a:r>
            <a:r>
              <a:rPr lang="en-US" sz="1500" dirty="0"/>
              <a:t> opened at </a:t>
            </a:r>
            <a:r>
              <a:rPr lang="en-US" sz="1500" dirty="0" err="1"/>
              <a:t>jewish</a:t>
            </a:r>
            <a:r>
              <a:rPr lang="en-US" sz="1500" dirty="0"/>
              <a:t> neighborhoods and attracted the lower income families</a:t>
            </a:r>
            <a:r>
              <a:rPr lang="en-US" sz="1500" dirty="0" smtClean="0"/>
              <a:t>.</a:t>
            </a:r>
            <a:endParaRPr lang="en-US" sz="1500" dirty="0"/>
          </a:p>
          <a:p>
            <a:pPr algn="l" rtl="0"/>
            <a:r>
              <a:rPr lang="en-US" sz="1500" dirty="0"/>
              <a:t>After 1935 </a:t>
            </a:r>
            <a:r>
              <a:rPr lang="en-US" sz="1500" dirty="0" err="1"/>
              <a:t>Poalei</a:t>
            </a:r>
            <a:r>
              <a:rPr lang="en-US" sz="1500" dirty="0"/>
              <a:t> Zion (The International Union of Sion) was united with </a:t>
            </a:r>
            <a:r>
              <a:rPr lang="en-US" sz="1500" dirty="0" err="1"/>
              <a:t>Ahdout</a:t>
            </a:r>
            <a:r>
              <a:rPr lang="en-US" sz="1500" dirty="0"/>
              <a:t> and The </a:t>
            </a:r>
            <a:r>
              <a:rPr lang="en-US" sz="1500" dirty="0" err="1"/>
              <a:t>sionistic</a:t>
            </a:r>
            <a:r>
              <a:rPr lang="en-US" sz="1500" dirty="0"/>
              <a:t> club Max Nordau</a:t>
            </a:r>
            <a:r>
              <a:rPr lang="en-US" sz="1500" dirty="0" smtClean="0"/>
              <a:t>.</a:t>
            </a:r>
            <a:endParaRPr lang="en-US" sz="1500" dirty="0"/>
          </a:p>
          <a:p>
            <a:pPr algn="l" rtl="0"/>
            <a:r>
              <a:rPr lang="en-US" sz="1500" dirty="0"/>
              <a:t>Close to the German invasion to Greece, </a:t>
            </a:r>
            <a:r>
              <a:rPr lang="en-US" sz="1500" dirty="0" err="1"/>
              <a:t>Shibi</a:t>
            </a:r>
            <a:r>
              <a:rPr lang="en-US" sz="1500" dirty="0"/>
              <a:t> knew that he was going to be in the list of the people that Gestapo was after and left Thessaloniki with the British. He arrived at Crete with Senators </a:t>
            </a:r>
            <a:r>
              <a:rPr lang="en-US" sz="1500" dirty="0" err="1"/>
              <a:t>Mentes</a:t>
            </a:r>
            <a:r>
              <a:rPr lang="en-US" sz="1500" dirty="0"/>
              <a:t> </a:t>
            </a:r>
            <a:r>
              <a:rPr lang="en-US" sz="1500" dirty="0" err="1"/>
              <a:t>Besandji</a:t>
            </a:r>
            <a:r>
              <a:rPr lang="en-US" sz="1500" dirty="0"/>
              <a:t> and Jacques Ventura</a:t>
            </a:r>
            <a:r>
              <a:rPr lang="en-US" sz="1500" dirty="0" smtClean="0"/>
              <a:t>.</a:t>
            </a:r>
            <a:endParaRPr lang="en-US" sz="1500" dirty="0"/>
          </a:p>
          <a:p>
            <a:pPr algn="l" rtl="0"/>
            <a:r>
              <a:rPr lang="en-US" sz="1500" dirty="0"/>
              <a:t>He couldn’t find a ship to take him to Egypt, so </a:t>
            </a:r>
            <a:r>
              <a:rPr lang="en-US" sz="1500" dirty="0" err="1"/>
              <a:t>Shibi</a:t>
            </a:r>
            <a:r>
              <a:rPr lang="en-US" sz="1500" dirty="0"/>
              <a:t> decided to go back to Athens. He started to work at EAM and became one of the leaders of Division 3A. He new important people and with their help he managed to stop the circulation of a weekly anti-Semitic economic newspaper. </a:t>
            </a:r>
            <a:r>
              <a:rPr lang="en-US" sz="1500" dirty="0" err="1"/>
              <a:t>Shibi</a:t>
            </a:r>
            <a:r>
              <a:rPr lang="en-US" sz="1500" dirty="0"/>
              <a:t> gave information to a semi-legal committee about Greek people of the letters that had friendly activities with the  Germans. Latter he was asked to write reports on such </a:t>
            </a:r>
            <a:r>
              <a:rPr lang="en-US" sz="1500" dirty="0" err="1"/>
              <a:t>activities.His</a:t>
            </a:r>
            <a:r>
              <a:rPr lang="en-US" sz="1500" dirty="0"/>
              <a:t> group at EAM had both Jews and Greek members and they started to print  an </a:t>
            </a:r>
            <a:r>
              <a:rPr lang="en-US" sz="1500" dirty="0" err="1"/>
              <a:t>elegal</a:t>
            </a:r>
            <a:r>
              <a:rPr lang="en-US" sz="1500" dirty="0"/>
              <a:t>  newspaper and other materials. Part of the things that he printed had to do with the problems of the Jews at Thessaloniki. He also printed warnings to the Jews of Athens that was informing them not to be registered at the Synagogue, because the Germans were checking its activities. </a:t>
            </a:r>
            <a:r>
              <a:rPr lang="en-US" sz="1500" dirty="0" err="1"/>
              <a:t>Shici</a:t>
            </a:r>
            <a:r>
              <a:rPr lang="en-US" sz="1500" dirty="0"/>
              <a:t> was the major man that sent </a:t>
            </a:r>
            <a:r>
              <a:rPr lang="en-US" sz="1500" dirty="0" err="1"/>
              <a:t>Rabby</a:t>
            </a:r>
            <a:r>
              <a:rPr lang="en-US" sz="1500" dirty="0"/>
              <a:t> </a:t>
            </a:r>
            <a:r>
              <a:rPr lang="en-US" sz="1500" dirty="0" err="1"/>
              <a:t>Barzilai</a:t>
            </a:r>
            <a:r>
              <a:rPr lang="en-US" sz="1500" dirty="0"/>
              <a:t> out of Athens.</a:t>
            </a:r>
          </a:p>
          <a:p>
            <a:pPr algn="l" rtl="0"/>
            <a:endParaRPr lang="en-US" sz="1500" dirty="0"/>
          </a:p>
          <a:p>
            <a:pPr algn="l" rtl="0"/>
            <a:r>
              <a:rPr lang="en-US" sz="1500" dirty="0"/>
              <a:t>When </a:t>
            </a:r>
            <a:r>
              <a:rPr lang="en-US" sz="1500" dirty="0" err="1"/>
              <a:t>Jurgen</a:t>
            </a:r>
            <a:r>
              <a:rPr lang="en-US" sz="1500" dirty="0"/>
              <a:t> </a:t>
            </a:r>
            <a:r>
              <a:rPr lang="en-US" sz="1500" dirty="0" err="1"/>
              <a:t>Stroop</a:t>
            </a:r>
            <a:r>
              <a:rPr lang="en-US" sz="1500" dirty="0"/>
              <a:t> came to Athens, The Bar Association of Lawyers of Athens helped </a:t>
            </a:r>
            <a:r>
              <a:rPr lang="en-US" sz="1500" dirty="0" err="1"/>
              <a:t>Shibi</a:t>
            </a:r>
            <a:r>
              <a:rPr lang="en-US" sz="1500" dirty="0"/>
              <a:t> to escape to </a:t>
            </a:r>
            <a:r>
              <a:rPr lang="en-US" sz="1500" dirty="0" err="1"/>
              <a:t>Peloponisos</a:t>
            </a:r>
            <a:r>
              <a:rPr lang="en-US" sz="1500" dirty="0"/>
              <a:t> and he entered the Resistance there. </a:t>
            </a:r>
          </a:p>
        </p:txBody>
      </p:sp>
    </p:spTree>
    <p:extLst>
      <p:ext uri="{BB962C8B-B14F-4D97-AF65-F5344CB8AC3E}">
        <p14:creationId xmlns:p14="http://schemas.microsoft.com/office/powerpoint/2010/main" val="329267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9" y="2167840"/>
            <a:ext cx="5971737" cy="2862322"/>
          </a:xfrm>
          <a:prstGeom prst="rect">
            <a:avLst/>
          </a:prstGeom>
          <a:noFill/>
        </p:spPr>
        <p:txBody>
          <a:bodyPr wrap="square" rtlCol="1">
            <a:spAutoFit/>
          </a:bodyPr>
          <a:lstStyle/>
          <a:p>
            <a:pPr algn="just" fontAlgn="ctr"/>
            <a:r>
              <a:rPr lang="he-IL" sz="2000" dirty="0">
                <a:latin typeface="Assistant" panose="00000500000000000000" pitchFamily="2" charset="-79"/>
                <a:cs typeface="Assistant" panose="00000500000000000000" pitchFamily="2" charset="-79"/>
              </a:rPr>
              <a:t>בשנת 1931 עבר </a:t>
            </a:r>
            <a:r>
              <a:rPr lang="he-IL" sz="2000" dirty="0" err="1">
                <a:latin typeface="Assistant" panose="00000500000000000000" pitchFamily="2" charset="-79"/>
                <a:cs typeface="Assistant" panose="00000500000000000000" pitchFamily="2" charset="-79"/>
              </a:rPr>
              <a:t>ללריסה</a:t>
            </a:r>
            <a:r>
              <a:rPr lang="he-IL" sz="2000" dirty="0">
                <a:latin typeface="Assistant" panose="00000500000000000000" pitchFamily="2" charset="-79"/>
                <a:cs typeface="Assistant" panose="00000500000000000000" pitchFamily="2" charset="-79"/>
              </a:rPr>
              <a:t> כדי להיות רב ומורה לבית ספר, והיה לרב הראשי בשנים </a:t>
            </a:r>
            <a:r>
              <a:rPr lang="he-IL" sz="2000" dirty="0" smtClean="0">
                <a:latin typeface="Assistant" panose="00000500000000000000" pitchFamily="2" charset="-79"/>
                <a:cs typeface="Assistant" panose="00000500000000000000" pitchFamily="2" charset="-79"/>
              </a:rPr>
              <a:t>1941-1948.</a:t>
            </a:r>
          </a:p>
          <a:p>
            <a:pPr fontAlgn="ctr"/>
            <a:r>
              <a:rPr lang="he-IL" sz="2000" dirty="0" smtClean="0">
                <a:latin typeface="Assistant" panose="00000500000000000000" pitchFamily="2" charset="-79"/>
                <a:cs typeface="Assistant" panose="00000500000000000000" pitchFamily="2" charset="-79"/>
              </a:rPr>
              <a:t>ב- </a:t>
            </a:r>
            <a:r>
              <a:rPr lang="he-IL" sz="2000" dirty="0">
                <a:latin typeface="Assistant" panose="00000500000000000000" pitchFamily="2" charset="-79"/>
                <a:cs typeface="Assistant" panose="00000500000000000000" pitchFamily="2" charset="-79"/>
              </a:rPr>
              <a:t>1 בפברואר 1948 היגר, עם אשתו ושלושת ילדיו, לאמריקה, בחסות אחותו </a:t>
            </a:r>
            <a:r>
              <a:rPr lang="he-IL" sz="2000" dirty="0" err="1">
                <a:latin typeface="Assistant" panose="00000500000000000000" pitchFamily="2" charset="-79"/>
                <a:cs typeface="Assistant" panose="00000500000000000000" pitchFamily="2" charset="-79"/>
              </a:rPr>
              <a:t>ריקטה</a:t>
            </a:r>
            <a:r>
              <a:rPr lang="he-IL" sz="2000" dirty="0">
                <a:latin typeface="Assistant" panose="00000500000000000000" pitchFamily="2" charset="-79"/>
                <a:cs typeface="Assistant" panose="00000500000000000000" pitchFamily="2" charset="-79"/>
              </a:rPr>
              <a:t> וגיסו ויקטור </a:t>
            </a:r>
            <a:r>
              <a:rPr lang="he-IL" sz="2000" dirty="0" err="1" smtClean="0">
                <a:latin typeface="Assistant" panose="00000500000000000000" pitchFamily="2" charset="-79"/>
                <a:cs typeface="Assistant" panose="00000500000000000000" pitchFamily="2" charset="-79"/>
              </a:rPr>
              <a:t>פרנטה</a:t>
            </a:r>
            <a:r>
              <a:rPr lang="he-IL" sz="2000" dirty="0" smtClean="0">
                <a:latin typeface="Assistant" panose="00000500000000000000" pitchFamily="2" charset="-79"/>
                <a:cs typeface="Assistant" panose="00000500000000000000" pitchFamily="2" charset="-79"/>
              </a:rPr>
              <a:t>;</a:t>
            </a:r>
          </a:p>
          <a:p>
            <a:pPr fontAlgn="ctr"/>
            <a:r>
              <a:rPr lang="he-IL" sz="2000" dirty="0" smtClean="0">
                <a:latin typeface="Assistant" panose="00000500000000000000" pitchFamily="2" charset="-79"/>
                <a:cs typeface="Assistant" panose="00000500000000000000" pitchFamily="2" charset="-79"/>
              </a:rPr>
              <a:t>הוא </a:t>
            </a:r>
            <a:r>
              <a:rPr lang="he-IL" sz="2000" dirty="0">
                <a:latin typeface="Assistant" panose="00000500000000000000" pitchFamily="2" charset="-79"/>
                <a:cs typeface="Assistant" panose="00000500000000000000" pitchFamily="2" charset="-79"/>
              </a:rPr>
              <a:t>הפך לרב באינדיאנפוליס, בעיר ניו יורק </a:t>
            </a:r>
            <a:r>
              <a:rPr lang="he-IL" sz="2000" dirty="0" smtClean="0">
                <a:latin typeface="Assistant" panose="00000500000000000000" pitchFamily="2" charset="-79"/>
                <a:cs typeface="Assistant" panose="00000500000000000000" pitchFamily="2" charset="-79"/>
              </a:rPr>
              <a:t>ובפלורידה.</a:t>
            </a:r>
          </a:p>
          <a:p>
            <a:pPr fontAlgn="ctr"/>
            <a:r>
              <a:rPr lang="he-IL" sz="2000" dirty="0" smtClean="0">
                <a:latin typeface="Assistant" panose="00000500000000000000" pitchFamily="2" charset="-79"/>
                <a:cs typeface="Assistant" panose="00000500000000000000" pitchFamily="2" charset="-79"/>
              </a:rPr>
              <a:t>הוא </a:t>
            </a:r>
            <a:r>
              <a:rPr lang="he-IL" sz="2000" dirty="0">
                <a:latin typeface="Assistant" panose="00000500000000000000" pitchFamily="2" charset="-79"/>
                <a:cs typeface="Assistant" panose="00000500000000000000" pitchFamily="2" charset="-79"/>
              </a:rPr>
              <a:t>היה רב תושב בבית הספרדים לבני הגילאים בניו יורק משנת 1975 - עד לפטירתו ב- 21 בפברואר 1996. </a:t>
            </a:r>
          </a:p>
          <a:p>
            <a:pPr fontAlgn="ctr"/>
            <a:r>
              <a:rPr lang="he-IL" sz="2000" dirty="0">
                <a:latin typeface="Assistant" panose="00000500000000000000" pitchFamily="2" charset="-79"/>
                <a:cs typeface="Assistant" panose="00000500000000000000" pitchFamily="2" charset="-79"/>
              </a:rPr>
              <a:t>בהגיעו לאמריקה נרשם איות שמו על גבי מסמכי ההתאזרחות שלו כ: </a:t>
            </a:r>
            <a:r>
              <a:rPr lang="he-IL" sz="2000" dirty="0" err="1">
                <a:latin typeface="Assistant" panose="00000500000000000000" pitchFamily="2" charset="-79"/>
                <a:cs typeface="Assistant" panose="00000500000000000000" pitchFamily="2" charset="-79"/>
              </a:rPr>
              <a:t>אייזק</a:t>
            </a:r>
            <a:r>
              <a:rPr lang="he-IL" sz="2000" dirty="0">
                <a:latin typeface="Assistant" panose="00000500000000000000" pitchFamily="2" charset="-79"/>
                <a:cs typeface="Assistant" panose="00000500000000000000" pitchFamily="2" charset="-79"/>
              </a:rPr>
              <a:t> </a:t>
            </a:r>
            <a:r>
              <a:rPr lang="he-IL" sz="2000" dirty="0" err="1">
                <a:latin typeface="Assistant" panose="00000500000000000000" pitchFamily="2" charset="-79"/>
                <a:cs typeface="Assistant" panose="00000500000000000000" pitchFamily="2" charset="-79"/>
              </a:rPr>
              <a:t>מויס</a:t>
            </a:r>
            <a:r>
              <a:rPr lang="he-IL" sz="2000" dirty="0">
                <a:latin typeface="Assistant" panose="00000500000000000000" pitchFamily="2" charset="-79"/>
                <a:cs typeface="Assistant" panose="00000500000000000000" pitchFamily="2" charset="-79"/>
              </a:rPr>
              <a:t> קאסוטו.</a:t>
            </a:r>
            <a:endParaRPr lang="he-IL" sz="2000" dirty="0">
              <a:effectLst/>
              <a:latin typeface="Assistant" panose="00000500000000000000" pitchFamily="2" charset="-79"/>
              <a:cs typeface="Assistant" panose="00000500000000000000" pitchFamily="2" charset="-79"/>
            </a:endParaRPr>
          </a:p>
        </p:txBody>
      </p:sp>
      <p:sp>
        <p:nvSpPr>
          <p:cNvPr id="14" name="TextBox 13"/>
          <p:cNvSpPr txBox="1"/>
          <p:nvPr/>
        </p:nvSpPr>
        <p:spPr>
          <a:xfrm>
            <a:off x="9164640" y="5296433"/>
            <a:ext cx="2650606" cy="1384995"/>
          </a:xfrm>
          <a:prstGeom prst="rect">
            <a:avLst/>
          </a:prstGeom>
          <a:noFill/>
        </p:spPr>
        <p:txBody>
          <a:bodyPr wrap="square" rtlCol="1">
            <a:spAutoFit/>
          </a:bodyPr>
          <a:lstStyle/>
          <a:p>
            <a:pPr algn="ctr"/>
            <a:r>
              <a:rPr lang="he-IL" sz="2800" b="1" dirty="0">
                <a:solidFill>
                  <a:schemeClr val="accent1">
                    <a:lumMod val="50000"/>
                  </a:schemeClr>
                </a:solidFill>
                <a:latin typeface="Assistant" panose="00000500000000000000" pitchFamily="2" charset="-79"/>
                <a:cs typeface="Assistant" panose="00000500000000000000" pitchFamily="2" charset="-79"/>
              </a:rPr>
              <a:t>הרב </a:t>
            </a:r>
            <a:r>
              <a:rPr lang="he-IL" sz="2800" b="1" dirty="0" err="1">
                <a:solidFill>
                  <a:schemeClr val="accent1">
                    <a:lumMod val="50000"/>
                  </a:schemeClr>
                </a:solidFill>
                <a:latin typeface="Assistant" panose="00000500000000000000" pitchFamily="2" charset="-79"/>
                <a:cs typeface="Assistant" panose="00000500000000000000" pitchFamily="2" charset="-79"/>
              </a:rPr>
              <a:t>קסוטו</a:t>
            </a:r>
            <a:r>
              <a:rPr lang="he-IL" sz="2800" b="1" dirty="0">
                <a:solidFill>
                  <a:schemeClr val="accent1">
                    <a:lumMod val="50000"/>
                  </a:schemeClr>
                </a:solidFill>
                <a:latin typeface="Assistant" panose="00000500000000000000" pitchFamily="2" charset="-79"/>
                <a:cs typeface="Assistant" panose="00000500000000000000" pitchFamily="2" charset="-79"/>
              </a:rPr>
              <a:t> יצחק משה </a:t>
            </a:r>
            <a:r>
              <a:rPr lang="he-IL" sz="2800" b="1" dirty="0" smtClean="0">
                <a:solidFill>
                  <a:schemeClr val="accent1">
                    <a:lumMod val="50000"/>
                  </a:schemeClr>
                </a:solidFill>
                <a:latin typeface="Assistant" panose="00000500000000000000" pitchFamily="2" charset="-79"/>
                <a:cs typeface="Assistant" panose="00000500000000000000" pitchFamily="2" charset="-79"/>
              </a:rPr>
              <a:t>– </a:t>
            </a:r>
            <a:r>
              <a:rPr lang="he-IL" sz="2800" b="1" dirty="0" err="1" smtClean="0">
                <a:solidFill>
                  <a:schemeClr val="accent1">
                    <a:lumMod val="50000"/>
                  </a:schemeClr>
                </a:solidFill>
                <a:latin typeface="Assistant" panose="00000500000000000000" pitchFamily="2" charset="-79"/>
                <a:cs typeface="Assistant" panose="00000500000000000000" pitchFamily="2" charset="-79"/>
              </a:rPr>
              <a:t>מויס</a:t>
            </a:r>
            <a:endParaRPr lang="he-IL"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1896-1996</a:t>
            </a:r>
            <a:endParaRPr lang="he-IL" sz="2800" b="1" dirty="0">
              <a:solidFill>
                <a:schemeClr val="accent1">
                  <a:lumMod val="50000"/>
                </a:schemeClr>
              </a:solidFill>
              <a:latin typeface="Assistant" panose="00000500000000000000" pitchFamily="2" charset="-79"/>
              <a:cs typeface="Assistant" panose="00000500000000000000"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pic>
        <p:nvPicPr>
          <p:cNvPr id="6" name="תמונה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2414" y="1724251"/>
            <a:ext cx="2772479" cy="3570382"/>
          </a:xfrm>
          <a:prstGeom prst="rect">
            <a:avLst/>
          </a:prstGeom>
        </p:spPr>
      </p:pic>
      <p:pic>
        <p:nvPicPr>
          <p:cNvPr id="3" name="תמונה 2"/>
          <p:cNvPicPr>
            <a:picLocks noChangeAspect="1"/>
          </p:cNvPicPr>
          <p:nvPr/>
        </p:nvPicPr>
        <p:blipFill>
          <a:blip r:embed="rId4"/>
          <a:stretch>
            <a:fillRect/>
          </a:stretch>
        </p:blipFill>
        <p:spPr>
          <a:xfrm>
            <a:off x="6658510" y="2026822"/>
            <a:ext cx="2181225" cy="2965240"/>
          </a:xfrm>
          <a:prstGeom prst="rect">
            <a:avLst/>
          </a:prstGeom>
        </p:spPr>
      </p:pic>
    </p:spTree>
    <p:extLst>
      <p:ext uri="{BB962C8B-B14F-4D97-AF65-F5344CB8AC3E}">
        <p14:creationId xmlns:p14="http://schemas.microsoft.com/office/powerpoint/2010/main" val="278246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459079"/>
            <a:ext cx="11904476" cy="523220"/>
          </a:xfrm>
          <a:prstGeom prst="rect">
            <a:avLst/>
          </a:prstGeom>
          <a:noFill/>
        </p:spPr>
        <p:txBody>
          <a:bodyPr wrap="square" rtlCol="1">
            <a:spAutoFit/>
          </a:bodyPr>
          <a:lstStyle/>
          <a:p>
            <a:pPr algn="ctr"/>
            <a:r>
              <a:rPr lang="pt-BR" sz="2800" b="1" dirty="0">
                <a:solidFill>
                  <a:schemeClr val="accent5">
                    <a:lumMod val="50000"/>
                  </a:schemeClr>
                </a:solidFill>
              </a:rPr>
              <a:t>Rabbi Itzack </a:t>
            </a:r>
            <a:r>
              <a:rPr lang="pt-BR" sz="2800" b="1" dirty="0" smtClean="0">
                <a:solidFill>
                  <a:schemeClr val="accent5">
                    <a:lumMod val="50000"/>
                  </a:schemeClr>
                </a:solidFill>
              </a:rPr>
              <a:t>Cassuto: 1896-1996 </a:t>
            </a:r>
            <a:r>
              <a:rPr lang="en-GB" sz="2800" b="1" dirty="0">
                <a:solidFill>
                  <a:schemeClr val="accent5">
                    <a:lumMod val="50000"/>
                  </a:schemeClr>
                </a:solidFill>
              </a:rPr>
              <a:t>R</a:t>
            </a:r>
            <a:r>
              <a:rPr lang="en-US" sz="2800" b="1" dirty="0" smtClean="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5" y="2325199"/>
            <a:ext cx="11574276" cy="2862322"/>
          </a:xfrm>
          <a:prstGeom prst="rect">
            <a:avLst/>
          </a:prstGeom>
          <a:noFill/>
        </p:spPr>
        <p:txBody>
          <a:bodyPr wrap="square" rtlCol="1">
            <a:spAutoFit/>
          </a:bodyPr>
          <a:lstStyle/>
          <a:p>
            <a:pPr algn="just" rtl="0"/>
            <a:r>
              <a:rPr lang="en-US" sz="2000" dirty="0"/>
              <a:t>He moved to Larissa in 1931 to become a Rabbi and school teacher, becoming Chief Rabbi from </a:t>
            </a:r>
            <a:r>
              <a:rPr lang="en-US" sz="2000" dirty="0" smtClean="0"/>
              <a:t>1941-1948.</a:t>
            </a:r>
          </a:p>
          <a:p>
            <a:pPr algn="just" rtl="0"/>
            <a:r>
              <a:rPr lang="en-US" sz="2000" dirty="0" smtClean="0"/>
              <a:t>On </a:t>
            </a:r>
            <a:r>
              <a:rPr lang="en-US" sz="2000" dirty="0"/>
              <a:t>Feb 1 1948 he emigrated, with his wife and three children, to America, sponsored by his sister </a:t>
            </a:r>
            <a:r>
              <a:rPr lang="en-US" sz="2000" dirty="0" err="1" smtClean="0"/>
              <a:t>Rikketa</a:t>
            </a:r>
            <a:endParaRPr lang="en-US" sz="2000" dirty="0" smtClean="0"/>
          </a:p>
          <a:p>
            <a:pPr algn="just" rtl="0"/>
            <a:r>
              <a:rPr lang="en-US" sz="2000" dirty="0" smtClean="0"/>
              <a:t>and </a:t>
            </a:r>
            <a:r>
              <a:rPr lang="en-US" sz="2000" dirty="0"/>
              <a:t>brother-in-law Viktor </a:t>
            </a:r>
            <a:r>
              <a:rPr lang="en-US" sz="2000" dirty="0" err="1" smtClean="0"/>
              <a:t>Parente</a:t>
            </a:r>
            <a:r>
              <a:rPr lang="en-US" sz="2000" dirty="0" smtClean="0"/>
              <a:t>;</a:t>
            </a:r>
          </a:p>
          <a:p>
            <a:pPr algn="just" rtl="0"/>
            <a:r>
              <a:rPr lang="en-US" sz="2000" dirty="0" smtClean="0"/>
              <a:t>he </a:t>
            </a:r>
            <a:r>
              <a:rPr lang="en-US" sz="2000" dirty="0"/>
              <a:t>became a Rabbi in Indianapolis, IN and thereafter in New York City and </a:t>
            </a:r>
            <a:r>
              <a:rPr lang="en-US" sz="2000" dirty="0" smtClean="0"/>
              <a:t>Florida.</a:t>
            </a:r>
          </a:p>
          <a:p>
            <a:pPr algn="just" rtl="0"/>
            <a:r>
              <a:rPr lang="en-US" sz="2000" dirty="0" smtClean="0"/>
              <a:t>He </a:t>
            </a:r>
            <a:r>
              <a:rPr lang="en-US" sz="2000" dirty="0"/>
              <a:t>was a resident Rabbi at the Sephardic Home for the Aged in NY from 1975– until his passing on Feb. 21,1996.</a:t>
            </a:r>
          </a:p>
          <a:p>
            <a:pPr algn="just" rtl="0"/>
            <a:endParaRPr lang="en-US" sz="2000" dirty="0"/>
          </a:p>
          <a:p>
            <a:pPr algn="just" rtl="0"/>
            <a:r>
              <a:rPr lang="en-US" sz="2000" dirty="0"/>
              <a:t>When he arrived in America, the spelling of his name was recorded, on his Naturalization papers as: </a:t>
            </a:r>
            <a:endParaRPr lang="en-US" sz="2000" dirty="0" smtClean="0"/>
          </a:p>
          <a:p>
            <a:pPr algn="just" rtl="0"/>
            <a:r>
              <a:rPr lang="en-US" sz="2000" dirty="0" smtClean="0"/>
              <a:t>Isaac </a:t>
            </a:r>
            <a:r>
              <a:rPr lang="en-US" sz="2000" dirty="0" err="1"/>
              <a:t>Moise</a:t>
            </a:r>
            <a:r>
              <a:rPr lang="en-US" sz="2000" dirty="0"/>
              <a:t> </a:t>
            </a:r>
            <a:r>
              <a:rPr lang="en-US" sz="2000" dirty="0" err="1" smtClean="0"/>
              <a:t>Casuto</a:t>
            </a:r>
            <a:r>
              <a:rPr lang="en-US" sz="2000" dirty="0"/>
              <a:t>.</a:t>
            </a:r>
          </a:p>
        </p:txBody>
      </p:sp>
    </p:spTree>
    <p:extLst>
      <p:ext uri="{BB962C8B-B14F-4D97-AF65-F5344CB8AC3E}">
        <p14:creationId xmlns:p14="http://schemas.microsoft.com/office/powerpoint/2010/main" val="222511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8318500" y="2810350"/>
            <a:ext cx="3746500" cy="2000548"/>
          </a:xfrm>
          <a:prstGeom prst="rect">
            <a:avLst/>
          </a:prstGeom>
          <a:noFill/>
        </p:spPr>
        <p:txBody>
          <a:bodyPr wrap="square" rtlCol="1">
            <a:spAutoFit/>
          </a:bodyPr>
          <a:lstStyle/>
          <a:p>
            <a:pPr algn="ctr"/>
            <a:r>
              <a:rPr lang="he-IL" sz="4000" b="1" dirty="0">
                <a:solidFill>
                  <a:schemeClr val="accent1">
                    <a:lumMod val="50000"/>
                  </a:schemeClr>
                </a:solidFill>
                <a:latin typeface="Assistant" panose="00000500000000000000" pitchFamily="2" charset="-79"/>
                <a:cs typeface="Assistant" panose="00000500000000000000" pitchFamily="2" charset="-79"/>
              </a:rPr>
              <a:t>דר' אברהם חולי</a:t>
            </a:r>
            <a:r>
              <a:rPr lang="en-US" sz="4000" b="1" dirty="0">
                <a:solidFill>
                  <a:schemeClr val="accent1">
                    <a:lumMod val="50000"/>
                  </a:schemeClr>
                </a:solidFill>
                <a:latin typeface="Assistant" panose="00000500000000000000" pitchFamily="2" charset="-79"/>
                <a:cs typeface="Assistant" panose="00000500000000000000" pitchFamily="2" charset="-79"/>
              </a:rPr>
              <a:t/>
            </a:r>
            <a:br>
              <a:rPr lang="en-US" sz="4000" b="1" dirty="0">
                <a:solidFill>
                  <a:schemeClr val="accent1">
                    <a:lumMod val="50000"/>
                  </a:schemeClr>
                </a:solidFill>
                <a:latin typeface="Assistant" panose="00000500000000000000" pitchFamily="2" charset="-79"/>
                <a:cs typeface="Assistant" panose="00000500000000000000" pitchFamily="2" charset="-79"/>
              </a:rPr>
            </a:br>
            <a:r>
              <a:rPr lang="he-IL" sz="2800" b="1" dirty="0">
                <a:solidFill>
                  <a:schemeClr val="accent1">
                    <a:lumMod val="50000"/>
                  </a:schemeClr>
                </a:solidFill>
                <a:latin typeface="Assistant" panose="00000500000000000000" pitchFamily="2" charset="-79"/>
                <a:cs typeface="Assistant" panose="00000500000000000000" pitchFamily="2" charset="-79"/>
              </a:rPr>
              <a:t>תהליך ההכרה ביהודים יוצאי יוון שהצילו יהודים </a:t>
            </a:r>
          </a:p>
          <a:p>
            <a:pPr algn="ctr"/>
            <a:r>
              <a:rPr lang="he-IL" sz="2800" b="1" dirty="0">
                <a:solidFill>
                  <a:schemeClr val="accent1">
                    <a:lumMod val="50000"/>
                  </a:schemeClr>
                </a:solidFill>
                <a:latin typeface="Assistant" panose="00000500000000000000" pitchFamily="2" charset="-79"/>
                <a:cs typeface="Assistant" panose="00000500000000000000" pitchFamily="2" charset="-79"/>
              </a:rPr>
              <a:t>בתקופת השואה </a:t>
            </a:r>
          </a:p>
        </p:txBody>
      </p:sp>
      <p:sp>
        <p:nvSpPr>
          <p:cNvPr id="20" name="TextBox 19"/>
          <p:cNvSpPr txBox="1"/>
          <p:nvPr/>
        </p:nvSpPr>
        <p:spPr>
          <a:xfrm>
            <a:off x="304800" y="2238850"/>
            <a:ext cx="7896428" cy="3693319"/>
          </a:xfrm>
          <a:prstGeom prst="rect">
            <a:avLst/>
          </a:prstGeom>
          <a:noFill/>
        </p:spPr>
        <p:txBody>
          <a:bodyPr wrap="square" rtlCol="1">
            <a:spAutoFit/>
          </a:bodyPr>
          <a:lstStyle/>
          <a:p>
            <a:pPr fontAlgn="t"/>
            <a:r>
              <a:rPr lang="he-IL" dirty="0">
                <a:latin typeface="Assistant" panose="00000500000000000000" pitchFamily="2" charset="-79"/>
                <a:cs typeface="Assistant" panose="00000500000000000000" pitchFamily="2" charset="-79"/>
              </a:rPr>
              <a:t>1953 </a:t>
            </a:r>
            <a:r>
              <a:rPr lang="he-IL" dirty="0" smtClean="0">
                <a:latin typeface="Assistant" panose="00000500000000000000" pitchFamily="2" charset="-79"/>
                <a:cs typeface="Assistant" panose="00000500000000000000" pitchFamily="2" charset="-79"/>
              </a:rPr>
              <a:t>	חוקק </a:t>
            </a:r>
            <a:r>
              <a:rPr lang="he-IL" dirty="0">
                <a:latin typeface="Assistant" panose="00000500000000000000" pitchFamily="2" charset="-79"/>
                <a:cs typeface="Assistant" panose="00000500000000000000" pitchFamily="2" charset="-79"/>
              </a:rPr>
              <a:t>בכנסת חוק "זיכרון השואה והגבורה</a:t>
            </a:r>
            <a:r>
              <a:rPr lang="en-US" dirty="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 במסגרתו </a:t>
            </a:r>
            <a:r>
              <a:rPr lang="he-IL" dirty="0" err="1">
                <a:latin typeface="Assistant" panose="00000500000000000000" pitchFamily="2" charset="-79"/>
                <a:cs typeface="Assistant" panose="00000500000000000000" pitchFamily="2" charset="-79"/>
              </a:rPr>
              <a:t>הוקרו</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ע"י יד ושם מעל 	26.000 כחסידי </a:t>
            </a:r>
            <a:r>
              <a:rPr lang="he-IL" dirty="0">
                <a:latin typeface="Assistant" panose="00000500000000000000" pitchFamily="2" charset="-79"/>
                <a:cs typeface="Assistant" panose="00000500000000000000" pitchFamily="2" charset="-79"/>
              </a:rPr>
              <a:t>אומות </a:t>
            </a:r>
            <a:r>
              <a:rPr lang="he-IL" dirty="0" smtClean="0">
                <a:latin typeface="Assistant" panose="00000500000000000000" pitchFamily="2" charset="-79"/>
                <a:cs typeface="Assistant" panose="00000500000000000000" pitchFamily="2" charset="-79"/>
              </a:rPr>
              <a:t> (למי שאינם יהודים).</a:t>
            </a:r>
            <a:r>
              <a:rPr lang="en-US" dirty="0">
                <a:latin typeface="Assistant" panose="00000500000000000000" pitchFamily="2" charset="-79"/>
                <a:cs typeface="Assistant" panose="00000500000000000000" pitchFamily="2" charset="-79"/>
              </a:rPr>
              <a:t/>
            </a:r>
            <a:br>
              <a:rPr lang="en-US" dirty="0">
                <a:latin typeface="Assistant" panose="00000500000000000000" pitchFamily="2" charset="-79"/>
                <a:cs typeface="Assistant" panose="00000500000000000000" pitchFamily="2" charset="-79"/>
              </a:rPr>
            </a:br>
            <a:r>
              <a:rPr lang="he-IL" dirty="0">
                <a:latin typeface="Assistant" panose="00000500000000000000" pitchFamily="2" charset="-79"/>
                <a:cs typeface="Assistant" panose="00000500000000000000" pitchFamily="2" charset="-79"/>
              </a:rPr>
              <a:t>1986 </a:t>
            </a:r>
            <a:r>
              <a:rPr lang="he-IL" dirty="0" smtClean="0">
                <a:latin typeface="Assistant" panose="00000500000000000000" pitchFamily="2" charset="-79"/>
                <a:cs typeface="Assistant" panose="00000500000000000000" pitchFamily="2" charset="-79"/>
              </a:rPr>
              <a:t>	מר </a:t>
            </a:r>
            <a:r>
              <a:rPr lang="he-IL" dirty="0">
                <a:latin typeface="Assistant" panose="00000500000000000000" pitchFamily="2" charset="-79"/>
                <a:cs typeface="Assistant" panose="00000500000000000000" pitchFamily="2" charset="-79"/>
              </a:rPr>
              <a:t>חיים רוט, ניצול שואה מהולנד, מקים את </a:t>
            </a:r>
            <a:r>
              <a:rPr lang="he-IL" dirty="0" smtClean="0">
                <a:latin typeface="Assistant" panose="00000500000000000000" pitchFamily="2" charset="-79"/>
                <a:cs typeface="Assistant" panose="00000500000000000000" pitchFamily="2" charset="-79"/>
              </a:rPr>
              <a:t>"הוועדה להוקרת גבורתם של 	המצילים היהודיים בשואה" (הוא הקים בעבר </a:t>
            </a:r>
            <a:r>
              <a:rPr lang="he-IL" dirty="0">
                <a:latin typeface="Assistant" panose="00000500000000000000" pitchFamily="2" charset="-79"/>
                <a:cs typeface="Assistant" panose="00000500000000000000" pitchFamily="2" charset="-79"/>
              </a:rPr>
              <a:t>את מפעל "לכל איש יש שם"). </a:t>
            </a:r>
          </a:p>
          <a:p>
            <a:pPr fontAlgn="t"/>
            <a:r>
              <a:rPr lang="he-IL" dirty="0" smtClean="0">
                <a:latin typeface="Assistant" panose="00000500000000000000" pitchFamily="2" charset="-79"/>
                <a:cs typeface="Assistant" panose="00000500000000000000" pitchFamily="2" charset="-79"/>
              </a:rPr>
              <a:t>2003</a:t>
            </a:r>
            <a:r>
              <a:rPr lang="en-GB" dirty="0" smtClean="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 	עו"ד </a:t>
            </a:r>
            <a:r>
              <a:rPr lang="he-IL" dirty="0">
                <a:latin typeface="Assistant" panose="00000500000000000000" pitchFamily="2" charset="-79"/>
                <a:cs typeface="Assistant" panose="00000500000000000000" pitchFamily="2" charset="-79"/>
              </a:rPr>
              <a:t>אלן שניידר, </a:t>
            </a:r>
            <a:r>
              <a:rPr lang="he-IL" dirty="0" smtClean="0">
                <a:latin typeface="Assistant" panose="00000500000000000000" pitchFamily="2" charset="-79"/>
                <a:cs typeface="Assistant" panose="00000500000000000000" pitchFamily="2" charset="-79"/>
              </a:rPr>
              <a:t>מנהל </a:t>
            </a:r>
            <a:r>
              <a:rPr lang="he-IL" dirty="0">
                <a:latin typeface="Assistant" panose="00000500000000000000" pitchFamily="2" charset="-79"/>
                <a:cs typeface="Assistant" panose="00000500000000000000" pitchFamily="2" charset="-79"/>
              </a:rPr>
              <a:t>המרכז העולמי של "בני-ברית" בירושלים </a:t>
            </a:r>
            <a:r>
              <a:rPr lang="he-IL" dirty="0" smtClean="0">
                <a:latin typeface="Assistant" panose="00000500000000000000" pitchFamily="2" charset="-79"/>
                <a:cs typeface="Assistant" panose="00000500000000000000" pitchFamily="2" charset="-79"/>
              </a:rPr>
              <a:t>מקבל אישור 	</a:t>
            </a:r>
            <a:r>
              <a:rPr lang="en-US" dirty="0" smtClean="0">
                <a:latin typeface="Assistant" panose="00000500000000000000" pitchFamily="2" charset="-79"/>
                <a:cs typeface="Assistant" panose="00000500000000000000" pitchFamily="2" charset="-79"/>
              </a:rPr>
              <a:t/>
            </a:r>
            <a:br>
              <a:rPr lang="en-US" dirty="0" smtClean="0">
                <a:latin typeface="Assistant" panose="00000500000000000000" pitchFamily="2" charset="-79"/>
                <a:cs typeface="Assistant" panose="00000500000000000000" pitchFamily="2" charset="-79"/>
              </a:rPr>
            </a:br>
            <a:r>
              <a:rPr lang="he-IL" dirty="0" smtClean="0">
                <a:latin typeface="Assistant" panose="00000500000000000000" pitchFamily="2" charset="-79"/>
                <a:cs typeface="Assistant" panose="00000500000000000000" pitchFamily="2" charset="-79"/>
              </a:rPr>
              <a:t>	מבני </a:t>
            </a:r>
            <a:r>
              <a:rPr lang="he-IL" dirty="0" smtClean="0">
                <a:latin typeface="Assistant" panose="00000500000000000000" pitchFamily="2" charset="-79"/>
                <a:cs typeface="Assistant" panose="00000500000000000000" pitchFamily="2" charset="-79"/>
              </a:rPr>
              <a:t>ברית העולמי בארה"ב </a:t>
            </a:r>
            <a:r>
              <a:rPr lang="he-IL" dirty="0">
                <a:latin typeface="Assistant" panose="00000500000000000000" pitchFamily="2" charset="-79"/>
                <a:cs typeface="Assistant" panose="00000500000000000000" pitchFamily="2" charset="-79"/>
              </a:rPr>
              <a:t>להעניק </a:t>
            </a:r>
            <a:r>
              <a:rPr lang="he-IL" dirty="0" smtClean="0">
                <a:latin typeface="Assistant" panose="00000500000000000000" pitchFamily="2" charset="-79"/>
                <a:cs typeface="Assistant" panose="00000500000000000000" pitchFamily="2" charset="-79"/>
              </a:rPr>
              <a:t>תעודות </a:t>
            </a:r>
            <a:r>
              <a:rPr lang="he-IL" dirty="0">
                <a:latin typeface="Assistant" panose="00000500000000000000" pitchFamily="2" charset="-79"/>
                <a:cs typeface="Assistant" panose="00000500000000000000" pitchFamily="2" charset="-79"/>
              </a:rPr>
              <a:t>הוקרה למצילים יהודים. </a:t>
            </a:r>
            <a:endParaRPr lang="en-GB" dirty="0">
              <a:latin typeface="Assistant" panose="00000500000000000000" pitchFamily="2" charset="-79"/>
              <a:cs typeface="Assistant" panose="00000500000000000000" pitchFamily="2" charset="-79"/>
            </a:endParaRPr>
          </a:p>
          <a:p>
            <a:pPr fontAlgn="t"/>
            <a:r>
              <a:rPr lang="he-IL" dirty="0">
                <a:latin typeface="Assistant" panose="00000500000000000000" pitchFamily="2" charset="-79"/>
                <a:cs typeface="Assistant" panose="00000500000000000000" pitchFamily="2" charset="-79"/>
              </a:rPr>
              <a:t>2006 </a:t>
            </a:r>
            <a:r>
              <a:rPr lang="he-IL" dirty="0" smtClean="0">
                <a:latin typeface="Assistant" panose="00000500000000000000" pitchFamily="2" charset="-79"/>
                <a:cs typeface="Assistant" panose="00000500000000000000" pitchFamily="2" charset="-79"/>
              </a:rPr>
              <a:t>	דר</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אברהם חולי </a:t>
            </a:r>
            <a:r>
              <a:rPr lang="he-IL" dirty="0">
                <a:latin typeface="Assistant" panose="00000500000000000000" pitchFamily="2" charset="-79"/>
                <a:cs typeface="Assistant" panose="00000500000000000000" pitchFamily="2" charset="-79"/>
              </a:rPr>
              <a:t>מצטרף </a:t>
            </a:r>
            <a:r>
              <a:rPr lang="he-IL" dirty="0" smtClean="0">
                <a:latin typeface="Assistant" panose="00000500000000000000" pitchFamily="2" charset="-79"/>
                <a:cs typeface="Assistant" panose="00000500000000000000" pitchFamily="2" charset="-79"/>
              </a:rPr>
              <a:t>כחבר בבני-ברית </a:t>
            </a:r>
            <a:r>
              <a:rPr lang="he-IL" dirty="0">
                <a:latin typeface="Assistant" panose="00000500000000000000" pitchFamily="2" charset="-79"/>
                <a:cs typeface="Assistant" panose="00000500000000000000" pitchFamily="2" charset="-79"/>
              </a:rPr>
              <a:t>ישראל, אזור גוש </a:t>
            </a:r>
            <a:r>
              <a:rPr lang="he-IL" dirty="0" smtClean="0">
                <a:latin typeface="Assistant" panose="00000500000000000000" pitchFamily="2" charset="-79"/>
                <a:cs typeface="Assistant" panose="00000500000000000000" pitchFamily="2" charset="-79"/>
              </a:rPr>
              <a:t>דן (לשכת צבר).</a:t>
            </a:r>
            <a:endParaRPr lang="en-GB" dirty="0">
              <a:latin typeface="Assistant" panose="00000500000000000000" pitchFamily="2" charset="-79"/>
              <a:cs typeface="Assistant" panose="00000500000000000000" pitchFamily="2" charset="-79"/>
            </a:endParaRPr>
          </a:p>
          <a:p>
            <a:pPr fontAlgn="t"/>
            <a:r>
              <a:rPr lang="he-IL" dirty="0" smtClean="0">
                <a:latin typeface="Assistant" panose="00000500000000000000" pitchFamily="2" charset="-79"/>
                <a:cs typeface="Assistant" panose="00000500000000000000" pitchFamily="2" charset="-79"/>
              </a:rPr>
              <a:t>2012</a:t>
            </a:r>
            <a:r>
              <a:rPr lang="en-GB" dirty="0" smtClean="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	ד"ר </a:t>
            </a:r>
            <a:r>
              <a:rPr lang="he-IL" dirty="0">
                <a:latin typeface="Assistant" panose="00000500000000000000" pitchFamily="2" charset="-79"/>
                <a:cs typeface="Assistant" panose="00000500000000000000" pitchFamily="2" charset="-79"/>
              </a:rPr>
              <a:t>מירי </a:t>
            </a:r>
            <a:r>
              <a:rPr lang="he-IL" dirty="0" smtClean="0">
                <a:latin typeface="Assistant" panose="00000500000000000000" pitchFamily="2" charset="-79"/>
                <a:cs typeface="Assistant" panose="00000500000000000000" pitchFamily="2" charset="-79"/>
              </a:rPr>
              <a:t>נהרי, יו"ר "עמותת מורשת הבריחה" מרצה במפגש </a:t>
            </a:r>
            <a:r>
              <a:rPr lang="he-IL" dirty="0">
                <a:latin typeface="Assistant" panose="00000500000000000000" pitchFamily="2" charset="-79"/>
                <a:cs typeface="Assistant" panose="00000500000000000000" pitchFamily="2" charset="-79"/>
              </a:rPr>
              <a:t>בני-ברית תוך ציון </a:t>
            </a:r>
            <a:r>
              <a:rPr lang="he-IL" dirty="0" smtClean="0">
                <a:latin typeface="Assistant" panose="00000500000000000000" pitchFamily="2" charset="-79"/>
                <a:cs typeface="Assistant" panose="00000500000000000000" pitchFamily="2" charset="-79"/>
              </a:rPr>
              <a:t>	מיוחד </a:t>
            </a:r>
            <a:r>
              <a:rPr lang="he-IL" dirty="0">
                <a:latin typeface="Assistant" panose="00000500000000000000" pitchFamily="2" charset="-79"/>
                <a:cs typeface="Assistant" panose="00000500000000000000" pitchFamily="2" charset="-79"/>
              </a:rPr>
              <a:t>של גבורת יהודי </a:t>
            </a:r>
            <a:r>
              <a:rPr lang="he-IL" dirty="0" smtClean="0">
                <a:latin typeface="Assistant" panose="00000500000000000000" pitchFamily="2" charset="-79"/>
                <a:cs typeface="Assistant" panose="00000500000000000000" pitchFamily="2" charset="-79"/>
              </a:rPr>
              <a:t>יוון, </a:t>
            </a:r>
            <a:r>
              <a:rPr lang="he-IL" dirty="0">
                <a:latin typeface="Assistant" panose="00000500000000000000" pitchFamily="2" charset="-79"/>
                <a:cs typeface="Assistant" panose="00000500000000000000" pitchFamily="2" charset="-79"/>
              </a:rPr>
              <a:t>משחרור מחנות ההשמדה ועד התחלת תקופת </a:t>
            </a:r>
            <a:r>
              <a:rPr lang="he-IL" dirty="0" smtClean="0">
                <a:latin typeface="Assistant" panose="00000500000000000000" pitchFamily="2" charset="-79"/>
                <a:cs typeface="Assistant" panose="00000500000000000000" pitchFamily="2" charset="-79"/>
              </a:rPr>
              <a:t>	ההעפלה</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מר </a:t>
            </a:r>
            <a:r>
              <a:rPr lang="he-IL" dirty="0">
                <a:latin typeface="Assistant" panose="00000500000000000000" pitchFamily="2" charset="-79"/>
                <a:cs typeface="Assistant" panose="00000500000000000000" pitchFamily="2" charset="-79"/>
              </a:rPr>
              <a:t>משה העליון, יו"ר ארגון </a:t>
            </a:r>
            <a:r>
              <a:rPr lang="he-IL" dirty="0" err="1">
                <a:latin typeface="Assistant" panose="00000500000000000000" pitchFamily="2" charset="-79"/>
                <a:cs typeface="Assistant" panose="00000500000000000000" pitchFamily="2" charset="-79"/>
              </a:rPr>
              <a:t>ניצו"ש</a:t>
            </a:r>
            <a:r>
              <a:rPr lang="he-IL" dirty="0">
                <a:latin typeface="Assistant" panose="00000500000000000000" pitchFamily="2" charset="-79"/>
                <a:cs typeface="Assistant" panose="00000500000000000000" pitchFamily="2" charset="-79"/>
              </a:rPr>
              <a:t> יוון </a:t>
            </a:r>
            <a:r>
              <a:rPr lang="he-IL" dirty="0" smtClean="0">
                <a:latin typeface="Assistant" panose="00000500000000000000" pitchFamily="2" charset="-79"/>
                <a:cs typeface="Assistant" panose="00000500000000000000" pitchFamily="2" charset="-79"/>
              </a:rPr>
              <a:t>בישראל, מאתגר </a:t>
            </a:r>
            <a:r>
              <a:rPr lang="he-IL" dirty="0">
                <a:latin typeface="Assistant" panose="00000500000000000000" pitchFamily="2" charset="-79"/>
                <a:cs typeface="Assistant" panose="00000500000000000000" pitchFamily="2" charset="-79"/>
              </a:rPr>
              <a:t>את דר' חולי </a:t>
            </a:r>
            <a:r>
              <a:rPr lang="he-IL" dirty="0" smtClean="0">
                <a:latin typeface="Assistant" panose="00000500000000000000" pitchFamily="2" charset="-79"/>
                <a:cs typeface="Assistant" panose="00000500000000000000" pitchFamily="2" charset="-79"/>
              </a:rPr>
              <a:t>	להתחיל </a:t>
            </a:r>
            <a:r>
              <a:rPr lang="he-IL" dirty="0">
                <a:latin typeface="Assistant" panose="00000500000000000000" pitchFamily="2" charset="-79"/>
                <a:cs typeface="Assistant" panose="00000500000000000000" pitchFamily="2" charset="-79"/>
              </a:rPr>
              <a:t>ולחקור עם סיפורי ההצלה </a:t>
            </a:r>
            <a:r>
              <a:rPr lang="he-IL" dirty="0" smtClean="0">
                <a:latin typeface="Assistant" panose="00000500000000000000" pitchFamily="2" charset="-79"/>
                <a:cs typeface="Assistant" panose="00000500000000000000" pitchFamily="2" charset="-79"/>
              </a:rPr>
              <a:t>של שביצע יעקב </a:t>
            </a:r>
            <a:r>
              <a:rPr lang="he-IL" dirty="0">
                <a:latin typeface="Assistant" panose="00000500000000000000" pitchFamily="2" charset="-79"/>
                <a:cs typeface="Assistant" panose="00000500000000000000" pitchFamily="2" charset="-79"/>
              </a:rPr>
              <a:t>(</a:t>
            </a:r>
            <a:r>
              <a:rPr lang="he-IL" dirty="0" err="1" smtClean="0">
                <a:latin typeface="Assistant" panose="00000500000000000000" pitchFamily="2" charset="-79"/>
                <a:cs typeface="Assistant" panose="00000500000000000000" pitchFamily="2" charset="-79"/>
              </a:rPr>
              <a:t>ג'קיטו</a:t>
            </a:r>
            <a:r>
              <a:rPr lang="he-IL" dirty="0" smtClean="0">
                <a:latin typeface="Assistant" panose="00000500000000000000" pitchFamily="2" charset="-79"/>
                <a:cs typeface="Assistant" panose="00000500000000000000" pitchFamily="2" charset="-79"/>
              </a:rPr>
              <a:t>) מאסטרו.</a:t>
            </a:r>
            <a:r>
              <a:rPr lang="en-US" dirty="0" smtClean="0">
                <a:latin typeface="Assistant" panose="00000500000000000000" pitchFamily="2" charset="-79"/>
                <a:cs typeface="Assistant" panose="00000500000000000000" pitchFamily="2" charset="-79"/>
              </a:rPr>
              <a:t/>
            </a:r>
            <a:br>
              <a:rPr lang="en-US" dirty="0" smtClean="0">
                <a:latin typeface="Assistant" panose="00000500000000000000" pitchFamily="2" charset="-79"/>
                <a:cs typeface="Assistant" panose="00000500000000000000" pitchFamily="2" charset="-79"/>
              </a:rPr>
            </a:br>
            <a:r>
              <a:rPr lang="he-IL" dirty="0" smtClean="0">
                <a:latin typeface="Assistant" panose="00000500000000000000" pitchFamily="2" charset="-79"/>
                <a:cs typeface="Assistant" panose="00000500000000000000" pitchFamily="2" charset="-79"/>
              </a:rPr>
              <a:t> 	ומאז </a:t>
            </a:r>
            <a:r>
              <a:rPr lang="he-IL" dirty="0">
                <a:latin typeface="Assistant" panose="00000500000000000000" pitchFamily="2" charset="-79"/>
                <a:cs typeface="Assistant" panose="00000500000000000000" pitchFamily="2" charset="-79"/>
              </a:rPr>
              <a:t>החל תהליך המחקר </a:t>
            </a:r>
            <a:r>
              <a:rPr lang="he-IL" dirty="0" smtClean="0">
                <a:latin typeface="Assistant" panose="00000500000000000000" pitchFamily="2" charset="-79"/>
                <a:cs typeface="Assistant" panose="00000500000000000000" pitchFamily="2" charset="-79"/>
              </a:rPr>
              <a:t>ועד ההכרה </a:t>
            </a:r>
            <a:r>
              <a:rPr lang="he-IL" dirty="0">
                <a:latin typeface="Assistant" panose="00000500000000000000" pitchFamily="2" charset="-79"/>
                <a:cs typeface="Assistant" panose="00000500000000000000" pitchFamily="2" charset="-79"/>
              </a:rPr>
              <a:t>הראשונה של מציל יהודי </a:t>
            </a:r>
            <a:r>
              <a:rPr lang="he-IL" dirty="0" smtClean="0">
                <a:latin typeface="Assistant" panose="00000500000000000000" pitchFamily="2" charset="-79"/>
                <a:cs typeface="Assistant" panose="00000500000000000000" pitchFamily="2" charset="-79"/>
              </a:rPr>
              <a:t>יווני בשואה.</a:t>
            </a:r>
          </a:p>
          <a:p>
            <a:pPr fontAlgn="t"/>
            <a:r>
              <a:rPr lang="he-IL" dirty="0" smtClean="0">
                <a:latin typeface="Assistant" panose="00000500000000000000" pitchFamily="2" charset="-79"/>
                <a:cs typeface="Assistant" panose="00000500000000000000" pitchFamily="2" charset="-79"/>
              </a:rPr>
              <a:t>2014	הכרה ראשונה </a:t>
            </a:r>
            <a:r>
              <a:rPr lang="he-IL" dirty="0" err="1" smtClean="0">
                <a:latin typeface="Assistant" panose="00000500000000000000" pitchFamily="2" charset="-79"/>
                <a:cs typeface="Assistant" panose="00000500000000000000" pitchFamily="2" charset="-79"/>
              </a:rPr>
              <a:t>בג'קיטו</a:t>
            </a:r>
            <a:r>
              <a:rPr lang="he-IL" dirty="0" smtClean="0">
                <a:latin typeface="Assistant" panose="00000500000000000000" pitchFamily="2" charset="-79"/>
                <a:cs typeface="Assistant" panose="00000500000000000000" pitchFamily="2" charset="-79"/>
              </a:rPr>
              <a:t> מאסטרו כמציל, טקס יום השואה ביער בני ברית.</a:t>
            </a:r>
            <a:endParaRPr lang="en-GB"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201547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2000"/>
                                        <p:tgtEl>
                                          <p:spTgt spid="19"/>
                                        </p:tgtEl>
                                      </p:cBhvr>
                                    </p:animEffect>
                                  </p:childTnLst>
                                </p:cTn>
                              </p:par>
                            </p:childTnLst>
                          </p:cTn>
                        </p:par>
                        <p:par>
                          <p:cTn id="8" fill="hold">
                            <p:stCondLst>
                              <p:cond delay="2500"/>
                            </p:stCondLst>
                            <p:childTnLst>
                              <p:par>
                                <p:cTn id="9" presetID="9" presetClass="entr" presetSubtype="0" fill="hold" grpId="0" nodeType="afterEffect">
                                  <p:stCondLst>
                                    <p:cond delay="50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79418"/>
            <a:ext cx="5894191" cy="5078313"/>
          </a:xfrm>
          <a:prstGeom prst="rect">
            <a:avLst/>
          </a:prstGeom>
          <a:noFill/>
        </p:spPr>
        <p:txBody>
          <a:bodyPr wrap="square" rtlCol="1">
            <a:spAutoFit/>
          </a:bodyPr>
          <a:lstStyle/>
          <a:p>
            <a:r>
              <a:rPr lang="he-IL" dirty="0" err="1">
                <a:latin typeface="Assistant" panose="00000500000000000000" pitchFamily="2" charset="-79"/>
                <a:cs typeface="Assistant" panose="00000500000000000000" pitchFamily="2" charset="-79"/>
              </a:rPr>
              <a:t>ג'קיטו</a:t>
            </a:r>
            <a:r>
              <a:rPr lang="he-IL" dirty="0">
                <a:latin typeface="Assistant" panose="00000500000000000000" pitchFamily="2" charset="-79"/>
                <a:cs typeface="Assistant" panose="00000500000000000000" pitchFamily="2" charset="-79"/>
              </a:rPr>
              <a:t> נולד בסלוניקי, הגיע לאושוויץ בטרנספורט הראשון ב-21.3.1943 ועל זרועו קועקע מספר אסיר: </a:t>
            </a:r>
            <a:r>
              <a:rPr lang="en-GB" dirty="0">
                <a:latin typeface="Assistant" panose="00000500000000000000" pitchFamily="2" charset="-79"/>
                <a:cs typeface="Assistant" panose="00000500000000000000" pitchFamily="2" charset="-79"/>
              </a:rPr>
              <a:t>109625</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בזכות שליטתו בשפה הגרמנית, נבחר להיות המתרגם של היהודים הסלוניקאים ואף מונה לתפקיד סגן מנהל חלוקת העבודה בקרב כלל אסירי המחנה.</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הוא ניצל את נגישותו לכרטסת שבה הופיעו שמות האסירים כדי לנייד אותם בעורמה בין מקומות עבודה ולהקל על אלה שעמדו להתמוטט מעבודת הפרך. ובכך, הציל  חייהם של רבים. כל אלה, תוך סיכון חיים רב.</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הקשרים שיצר והמתנות שחילק לגרמנים סייעו לשחרור אסירים מניסויים רפואיים ולהשגת תרופות מצילי חיים. בזכות כל אלה, זכה מפרופ' גדעון </a:t>
            </a:r>
            <a:r>
              <a:rPr lang="he-IL" dirty="0" err="1">
                <a:latin typeface="Assistant" panose="00000500000000000000" pitchFamily="2" charset="-79"/>
                <a:cs typeface="Assistant" panose="00000500000000000000" pitchFamily="2" charset="-79"/>
              </a:rPr>
              <a:t>גרייף</a:t>
            </a:r>
            <a:r>
              <a:rPr lang="he-IL" dirty="0">
                <a:latin typeface="Assistant" panose="00000500000000000000" pitchFamily="2" charset="-79"/>
                <a:cs typeface="Assistant" panose="00000500000000000000" pitchFamily="2" charset="-79"/>
              </a:rPr>
              <a:t> – בספר מרגש ומרתק שכתב עליו, לכינוי "המלאך הטוב מאושוויץ". </a:t>
            </a:r>
            <a:endParaRPr lang="en-US" dirty="0">
              <a:latin typeface="Assistant" panose="00000500000000000000" pitchFamily="2" charset="-79"/>
              <a:cs typeface="Assistant" panose="00000500000000000000" pitchFamily="2" charset="-79"/>
            </a:endParaRPr>
          </a:p>
          <a:p>
            <a:r>
              <a:rPr lang="he-IL" dirty="0" err="1">
                <a:latin typeface="Assistant" panose="00000500000000000000" pitchFamily="2" charset="-79"/>
                <a:cs typeface="Assistant" panose="00000500000000000000" pitchFamily="2" charset="-79"/>
              </a:rPr>
              <a:t>ג'קיטו</a:t>
            </a:r>
            <a:r>
              <a:rPr lang="he-IL" dirty="0">
                <a:latin typeface="Assistant" panose="00000500000000000000" pitchFamily="2" charset="-79"/>
                <a:cs typeface="Assistant" panose="00000500000000000000" pitchFamily="2" charset="-79"/>
              </a:rPr>
              <a:t> שרד את השואה הנוראה ועלה לישראל בשנת 1946</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המידע הראשוני על פעילויות ההצלה שלה נמסר על ידי מר משה העליון</a:t>
            </a:r>
            <a:r>
              <a:rPr lang="he-IL"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אות המציל היהודי בשואה" הוענק לו בעודו בחייו, באמצעות נציג המשפחה - בטקס יום השואה 2014 </a:t>
            </a:r>
            <a:endParaRPr lang="he-IL" dirty="0" smtClean="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ביער </a:t>
            </a:r>
            <a:r>
              <a:rPr lang="he-IL" dirty="0">
                <a:latin typeface="Assistant" panose="00000500000000000000" pitchFamily="2" charset="-79"/>
                <a:cs typeface="Assistant" panose="00000500000000000000" pitchFamily="2" charset="-79"/>
              </a:rPr>
              <a:t>"בני-ברית".</a:t>
            </a:r>
            <a:endParaRPr lang="he-IL" b="1" dirty="0">
              <a:solidFill>
                <a:schemeClr val="accent1">
                  <a:lumMod val="50000"/>
                </a:schemeClr>
              </a:solidFill>
              <a:latin typeface="Assistant" panose="00000500000000000000" pitchFamily="2" charset="-79"/>
              <a:cs typeface="Assistant" panose="00000500000000000000" pitchFamily="2" charset="-79"/>
            </a:endParaRPr>
          </a:p>
        </p:txBody>
      </p:sp>
      <p:pic>
        <p:nvPicPr>
          <p:cNvPr id="22" name="Picture 21"/>
          <p:cNvPicPr>
            <a:picLocks noChangeAspect="1"/>
          </p:cNvPicPr>
          <p:nvPr/>
        </p:nvPicPr>
        <p:blipFill>
          <a:blip r:embed="rId2"/>
          <a:stretch>
            <a:fillRect/>
          </a:stretch>
        </p:blipFill>
        <p:spPr>
          <a:xfrm>
            <a:off x="6354380" y="1979130"/>
            <a:ext cx="2380988" cy="3309573"/>
          </a:xfrm>
          <a:prstGeom prst="rect">
            <a:avLst/>
          </a:prstGeom>
          <a:ln>
            <a:noFill/>
          </a:ln>
          <a:effectLst>
            <a:outerShdw blurRad="190500" algn="tl" rotWithShape="0">
              <a:srgbClr val="000000">
                <a:alpha val="70000"/>
              </a:srgbClr>
            </a:outerShdw>
          </a:effectLst>
        </p:spPr>
      </p:pic>
      <p:pic>
        <p:nvPicPr>
          <p:cNvPr id="26" name="Picture 25"/>
          <p:cNvPicPr>
            <a:picLocks noChangeAspect="1"/>
          </p:cNvPicPr>
          <p:nvPr/>
        </p:nvPicPr>
        <p:blipFill rotWithShape="1">
          <a:blip r:embed="rId3" cstate="print">
            <a:extLst>
              <a:ext uri="{28A0092B-C50C-407E-A947-70E740481C1C}">
                <a14:useLocalDpi xmlns:a14="http://schemas.microsoft.com/office/drawing/2010/main" val="0"/>
              </a:ext>
            </a:extLst>
          </a:blip>
          <a:srcRect l="40112" r="10093"/>
          <a:stretch/>
        </p:blipFill>
        <p:spPr>
          <a:xfrm>
            <a:off x="8948912" y="1924611"/>
            <a:ext cx="2978075" cy="3364092"/>
          </a:xfrm>
          <a:prstGeom prst="rect">
            <a:avLst/>
          </a:prstGeom>
          <a:ln>
            <a:noFill/>
          </a:ln>
          <a:effectLst>
            <a:outerShdw blurRad="190500" algn="tl" rotWithShape="0">
              <a:srgbClr val="000000">
                <a:alpha val="70000"/>
              </a:srgbClr>
            </a:outerShdw>
          </a:effectLst>
        </p:spPr>
      </p:pic>
      <p:sp>
        <p:nvSpPr>
          <p:cNvPr id="27" name="TextBox 26"/>
          <p:cNvSpPr txBox="1"/>
          <p:nvPr/>
        </p:nvSpPr>
        <p:spPr>
          <a:xfrm>
            <a:off x="8720102" y="5472539"/>
            <a:ext cx="3435694" cy="954107"/>
          </a:xfrm>
          <a:prstGeom prst="rect">
            <a:avLst/>
          </a:prstGeom>
          <a:noFill/>
        </p:spPr>
        <p:txBody>
          <a:bodyPr wrap="square" rtlCol="1">
            <a:spAutoFit/>
          </a:bodyPr>
          <a:lstStyle/>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יעקב (</a:t>
            </a:r>
            <a:r>
              <a:rPr lang="he-IL" sz="2800" b="1" dirty="0" err="1" smtClean="0">
                <a:solidFill>
                  <a:schemeClr val="accent1">
                    <a:lumMod val="50000"/>
                  </a:schemeClr>
                </a:solidFill>
                <a:latin typeface="Assistant" panose="00000500000000000000" pitchFamily="2" charset="-79"/>
                <a:cs typeface="Assistant" panose="00000500000000000000" pitchFamily="2" charset="-79"/>
              </a:rPr>
              <a:t>ג'קיטו</a:t>
            </a:r>
            <a:r>
              <a:rPr lang="he-IL" sz="2800" b="1" dirty="0">
                <a:solidFill>
                  <a:schemeClr val="accent1">
                    <a:lumMod val="50000"/>
                  </a:schemeClr>
                </a:solidFill>
                <a:latin typeface="Assistant" panose="00000500000000000000" pitchFamily="2" charset="-79"/>
                <a:cs typeface="Assistant" panose="00000500000000000000" pitchFamily="2" charset="-79"/>
              </a:rPr>
              <a:t>) </a:t>
            </a:r>
            <a:r>
              <a:rPr lang="he-IL" sz="2800" b="1" dirty="0" smtClean="0">
                <a:solidFill>
                  <a:schemeClr val="accent1">
                    <a:lumMod val="50000"/>
                  </a:schemeClr>
                </a:solidFill>
                <a:latin typeface="Assistant" panose="00000500000000000000" pitchFamily="2" charset="-79"/>
                <a:cs typeface="Assistant" panose="00000500000000000000" pitchFamily="2" charset="-79"/>
              </a:rPr>
              <a:t>מאסטרו</a:t>
            </a:r>
            <a:endParaRPr lang="en-US"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 1927-2016</a:t>
            </a:r>
          </a:p>
        </p:txBody>
      </p:sp>
      <p:sp>
        <p:nvSpPr>
          <p:cNvPr id="5" name="תרשים זרימה: תהליך חלופי 4">
            <a:hlinkClick r:id="rId4"/>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361698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08964" y="1602770"/>
            <a:ext cx="11783035" cy="523220"/>
          </a:xfrm>
          <a:prstGeom prst="rect">
            <a:avLst/>
          </a:prstGeom>
          <a:noFill/>
        </p:spPr>
        <p:txBody>
          <a:bodyPr wrap="square" rtlCol="1">
            <a:spAutoFit/>
          </a:bodyPr>
          <a:lstStyle/>
          <a:p>
            <a:pPr algn="ctr" rtl="0"/>
            <a:r>
              <a:rPr lang="en-GB" sz="2800" b="1" dirty="0" err="1">
                <a:solidFill>
                  <a:schemeClr val="accent1">
                    <a:lumMod val="50000"/>
                  </a:schemeClr>
                </a:solidFill>
              </a:rPr>
              <a:t>Yaacov</a:t>
            </a:r>
            <a:r>
              <a:rPr lang="en-GB" sz="2800" b="1" dirty="0">
                <a:solidFill>
                  <a:schemeClr val="accent1">
                    <a:lumMod val="50000"/>
                  </a:schemeClr>
                </a:solidFill>
              </a:rPr>
              <a:t>/Jacob (</a:t>
            </a:r>
            <a:r>
              <a:rPr lang="en-GB" sz="2800" b="1" dirty="0" err="1">
                <a:solidFill>
                  <a:schemeClr val="accent1">
                    <a:lumMod val="50000"/>
                  </a:schemeClr>
                </a:solidFill>
              </a:rPr>
              <a:t>Jackito</a:t>
            </a:r>
            <a:r>
              <a:rPr lang="en-GB" sz="2800" b="1" dirty="0">
                <a:solidFill>
                  <a:schemeClr val="accent1">
                    <a:lumMod val="50000"/>
                  </a:schemeClr>
                </a:solidFill>
              </a:rPr>
              <a:t>) </a:t>
            </a:r>
            <a:r>
              <a:rPr lang="en-GB" sz="2800" b="1" dirty="0" smtClean="0">
                <a:solidFill>
                  <a:schemeClr val="accent1">
                    <a:lumMod val="50000"/>
                  </a:schemeClr>
                </a:solidFill>
              </a:rPr>
              <a:t>Maestro: </a:t>
            </a:r>
            <a:r>
              <a:rPr lang="en-US" sz="2800" b="1" dirty="0">
                <a:solidFill>
                  <a:schemeClr val="accent1">
                    <a:lumMod val="50000"/>
                  </a:schemeClr>
                </a:solidFill>
              </a:rPr>
              <a:t>1927-2016</a:t>
            </a:r>
            <a:r>
              <a:rPr lang="en-GB" sz="2800" b="1" dirty="0">
                <a:solidFill>
                  <a:schemeClr val="accent1">
                    <a:lumMod val="50000"/>
                  </a:schemeClr>
                </a:solidFill>
              </a:rPr>
              <a:t> R</a:t>
            </a:r>
            <a:r>
              <a:rPr lang="en-US" sz="2800" b="1" dirty="0">
                <a:solidFill>
                  <a:schemeClr val="accent1">
                    <a:lumMod val="50000"/>
                  </a:schemeClr>
                </a:solidFill>
              </a:rPr>
              <a:t>.I.P</a:t>
            </a:r>
            <a:endParaRPr lang="he-IL" sz="2800" b="1" dirty="0">
              <a:solidFill>
                <a:schemeClr val="accent1">
                  <a:lumMod val="50000"/>
                </a:schemeClr>
              </a:solidFill>
              <a:latin typeface="Guttman Drogolin" panose="02010401010101010101" pitchFamily="2" charset="-79"/>
            </a:endParaRPr>
          </a:p>
        </p:txBody>
      </p:sp>
      <p:sp>
        <p:nvSpPr>
          <p:cNvPr id="7" name="TextBox 6"/>
          <p:cNvSpPr txBox="1"/>
          <p:nvPr/>
        </p:nvSpPr>
        <p:spPr>
          <a:xfrm>
            <a:off x="287523" y="2125990"/>
            <a:ext cx="11678053" cy="5016758"/>
          </a:xfrm>
          <a:prstGeom prst="rect">
            <a:avLst/>
          </a:prstGeom>
          <a:noFill/>
        </p:spPr>
        <p:txBody>
          <a:bodyPr wrap="square" rtlCol="1">
            <a:spAutoFit/>
          </a:bodyPr>
          <a:lstStyle/>
          <a:p>
            <a:pPr algn="l" rtl="0"/>
            <a:r>
              <a:rPr lang="en-US" sz="2000" dirty="0" err="1" smtClean="0">
                <a:latin typeface="+mj-lt"/>
                <a:cs typeface="+mj-cs"/>
              </a:rPr>
              <a:t>Jackito</a:t>
            </a:r>
            <a:r>
              <a:rPr lang="en-US" sz="2000" dirty="0" smtClean="0">
                <a:latin typeface="+mj-lt"/>
                <a:cs typeface="+mj-cs"/>
              </a:rPr>
              <a:t> </a:t>
            </a:r>
            <a:r>
              <a:rPr lang="en-US" sz="2000" dirty="0">
                <a:latin typeface="+mj-lt"/>
                <a:cs typeface="+mj-cs"/>
              </a:rPr>
              <a:t>was born in Salonika. He reached Auschwitz with the first transport on April 21</a:t>
            </a:r>
            <a:r>
              <a:rPr lang="en-US" sz="2000" baseline="30000" dirty="0">
                <a:latin typeface="+mj-lt"/>
                <a:cs typeface="+mj-cs"/>
              </a:rPr>
              <a:t>st</a:t>
            </a:r>
            <a:r>
              <a:rPr lang="en-US" sz="2000" dirty="0">
                <a:latin typeface="+mj-lt"/>
                <a:cs typeface="+mj-cs"/>
              </a:rPr>
              <a:t> 1943 and had the inmate number 109624 tattooed on his arm. </a:t>
            </a:r>
          </a:p>
          <a:p>
            <a:pPr algn="l" rtl="0"/>
            <a:r>
              <a:rPr lang="en-US" sz="2000" dirty="0">
                <a:latin typeface="+mj-lt"/>
                <a:cs typeface="+mj-cs"/>
              </a:rPr>
              <a:t>Because he knew fluent German, he became the translator for the Salonika Jews and was made the deputy manager of work distribution among the camp inmates. </a:t>
            </a:r>
          </a:p>
          <a:p>
            <a:pPr algn="l" rtl="0"/>
            <a:r>
              <a:rPr lang="en-US" sz="2000" dirty="0">
                <a:latin typeface="+mj-lt"/>
                <a:cs typeface="+mj-cs"/>
              </a:rPr>
              <a:t>He used his access to the papers with inmates' names on them so as to secretly move some among the jobs, thus helping those about to drop dead of hard labor. He managed to save many lives this way, while risking his own. </a:t>
            </a:r>
          </a:p>
          <a:p>
            <a:pPr algn="l" rtl="0"/>
            <a:r>
              <a:rPr lang="en-US" sz="2000" dirty="0">
                <a:latin typeface="+mj-lt"/>
                <a:cs typeface="+mj-cs"/>
              </a:rPr>
              <a:t>The connections he made in the camp and the presents he gave to the Germans, helped release inmates from medical experiments and acquire life saving medicine. Due do these actions, Prof. Gideon </a:t>
            </a:r>
            <a:r>
              <a:rPr lang="en-US" sz="2000" dirty="0" err="1">
                <a:latin typeface="+mj-lt"/>
                <a:cs typeface="+mj-cs"/>
              </a:rPr>
              <a:t>Greiff</a:t>
            </a:r>
            <a:r>
              <a:rPr lang="en-US" sz="2000" dirty="0">
                <a:latin typeface="+mj-lt"/>
                <a:cs typeface="+mj-cs"/>
              </a:rPr>
              <a:t> called </a:t>
            </a:r>
            <a:r>
              <a:rPr lang="en-US" sz="2000" dirty="0" err="1">
                <a:latin typeface="+mj-lt"/>
                <a:cs typeface="+mj-cs"/>
              </a:rPr>
              <a:t>Jackito</a:t>
            </a:r>
            <a:r>
              <a:rPr lang="en-US" sz="2000" dirty="0">
                <a:latin typeface="+mj-lt"/>
                <a:cs typeface="+mj-cs"/>
              </a:rPr>
              <a:t> in his book "The Good Angel of Auschwitz". </a:t>
            </a:r>
          </a:p>
          <a:p>
            <a:pPr algn="l" rtl="0"/>
            <a:r>
              <a:rPr lang="en-US" sz="2000" dirty="0" err="1">
                <a:latin typeface="+mj-lt"/>
                <a:cs typeface="+mj-cs"/>
              </a:rPr>
              <a:t>Jackito</a:t>
            </a:r>
            <a:r>
              <a:rPr lang="en-US" sz="2000" dirty="0">
                <a:latin typeface="+mj-lt"/>
                <a:cs typeface="+mj-cs"/>
              </a:rPr>
              <a:t> survived the Holocaust and made Aliya to Israel in 1946. </a:t>
            </a:r>
          </a:p>
          <a:p>
            <a:pPr algn="l" rtl="0"/>
            <a:r>
              <a:rPr lang="en-US" sz="2000" dirty="0">
                <a:latin typeface="+mj-lt"/>
                <a:cs typeface="+mj-cs"/>
              </a:rPr>
              <a:t>The first information received about his actions was given by Mr. Moshe </a:t>
            </a:r>
            <a:r>
              <a:rPr lang="en-US" sz="2000" dirty="0" err="1">
                <a:latin typeface="+mj-lt"/>
                <a:cs typeface="+mj-cs"/>
              </a:rPr>
              <a:t>Ha'elyon</a:t>
            </a:r>
            <a:r>
              <a:rPr lang="en-US" sz="2000" dirty="0">
                <a:latin typeface="+mj-lt"/>
                <a:cs typeface="+mj-cs"/>
              </a:rPr>
              <a:t>.</a:t>
            </a:r>
          </a:p>
          <a:p>
            <a:pPr algn="l" rtl="0"/>
            <a:r>
              <a:rPr lang="en-US" sz="2000" dirty="0">
                <a:latin typeface="+mj-lt"/>
                <a:cs typeface="+mj-cs"/>
              </a:rPr>
              <a:t>"The Jewish Rescuer Award" was given to him while he was still alive, during the 2014 Holocaust Memorial Day ceremony in the </a:t>
            </a:r>
            <a:r>
              <a:rPr lang="en-US" sz="2000" dirty="0" err="1">
                <a:latin typeface="+mj-lt"/>
                <a:cs typeface="+mj-cs"/>
              </a:rPr>
              <a:t>Bnei</a:t>
            </a:r>
            <a:r>
              <a:rPr lang="en-US" sz="2000" dirty="0">
                <a:latin typeface="+mj-lt"/>
                <a:cs typeface="+mj-cs"/>
              </a:rPr>
              <a:t> </a:t>
            </a:r>
            <a:r>
              <a:rPr lang="en-US" sz="2000" dirty="0" err="1">
                <a:latin typeface="+mj-lt"/>
                <a:cs typeface="+mj-cs"/>
              </a:rPr>
              <a:t>Brith</a:t>
            </a:r>
            <a:r>
              <a:rPr lang="en-US" sz="2000" dirty="0">
                <a:latin typeface="+mj-lt"/>
                <a:cs typeface="+mj-cs"/>
              </a:rPr>
              <a:t> forest. </a:t>
            </a:r>
          </a:p>
          <a:p>
            <a:pPr algn="l" rtl="0"/>
            <a:r>
              <a:rPr lang="en-US" sz="2000" dirty="0">
                <a:latin typeface="+mj-lt"/>
                <a:cs typeface="+mj-cs"/>
              </a:rPr>
              <a:t> </a:t>
            </a:r>
          </a:p>
          <a:p>
            <a:pPr algn="l" rtl="0"/>
            <a:r>
              <a:rPr lang="en-GB" sz="2000" dirty="0">
                <a:latin typeface="+mj-lt"/>
                <a:cs typeface="+mj-cs"/>
              </a:rPr>
              <a:t> </a:t>
            </a:r>
            <a:endParaRPr lang="en-US" sz="2000" dirty="0">
              <a:latin typeface="+mj-lt"/>
              <a:cs typeface="+mj-cs"/>
            </a:endParaRPr>
          </a:p>
        </p:txBody>
      </p:sp>
    </p:spTree>
    <p:extLst>
      <p:ext uri="{BB962C8B-B14F-4D97-AF65-F5344CB8AC3E}">
        <p14:creationId xmlns:p14="http://schemas.microsoft.com/office/powerpoint/2010/main" val="35181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717932"/>
            <a:ext cx="5894191" cy="4524315"/>
          </a:xfrm>
          <a:prstGeom prst="rect">
            <a:avLst/>
          </a:prstGeom>
          <a:noFill/>
        </p:spPr>
        <p:txBody>
          <a:bodyPr wrap="square" rtlCol="1">
            <a:spAutoFit/>
          </a:bodyPr>
          <a:lstStyle/>
          <a:p>
            <a:r>
              <a:rPr lang="he-IL" dirty="0" err="1">
                <a:latin typeface="Assistant" panose="00000500000000000000" pitchFamily="2" charset="-79"/>
                <a:cs typeface="Assistant" panose="00000500000000000000" pitchFamily="2" charset="-79"/>
              </a:rPr>
              <a:t>ג'קו</a:t>
            </a:r>
            <a:r>
              <a:rPr lang="he-IL" dirty="0">
                <a:latin typeface="Assistant" panose="00000500000000000000" pitchFamily="2" charset="-79"/>
                <a:cs typeface="Assistant" panose="00000500000000000000" pitchFamily="2" charset="-79"/>
              </a:rPr>
              <a:t> נולד בסלוניקי, למד </a:t>
            </a:r>
            <a:r>
              <a:rPr lang="he-IL" dirty="0" err="1">
                <a:latin typeface="Assistant" panose="00000500000000000000" pitchFamily="2" charset="-79"/>
                <a:cs typeface="Assistant" panose="00000500000000000000" pitchFamily="2" charset="-79"/>
              </a:rPr>
              <a:t>איגרוף</a:t>
            </a:r>
            <a:r>
              <a:rPr lang="he-IL" dirty="0">
                <a:latin typeface="Assistant" panose="00000500000000000000" pitchFamily="2" charset="-79"/>
                <a:cs typeface="Assistant" panose="00000500000000000000" pitchFamily="2" charset="-79"/>
              </a:rPr>
              <a:t> וזכה באליפויות יוון והבלקן. </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הוא נשלח לאושוויץ ב-6 באפריל 1943 ועל זרועו קועקע מספר אסיר: 115264</a:t>
            </a:r>
            <a:r>
              <a:rPr lang="he-IL" dirty="0" smtClean="0">
                <a:latin typeface="Assistant" panose="00000500000000000000" pitchFamily="2" charset="-79"/>
                <a:cs typeface="Assistant" panose="00000500000000000000" pitchFamily="2" charset="-79"/>
              </a:rPr>
              <a:t>.  </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הוא הופעל על ידי הנאצים במחנה כמתאגרף ומאמן </a:t>
            </a:r>
            <a:r>
              <a:rPr lang="he-IL" dirty="0" err="1">
                <a:latin typeface="Assistant" panose="00000500000000000000" pitchFamily="2" charset="-79"/>
                <a:cs typeface="Assistant" panose="00000500000000000000" pitchFamily="2" charset="-79"/>
              </a:rPr>
              <a:t>איגרוף</a:t>
            </a:r>
            <a:r>
              <a:rPr lang="he-IL" dirty="0">
                <a:latin typeface="Assistant" panose="00000500000000000000" pitchFamily="2" charset="-79"/>
                <a:cs typeface="Assistant" panose="00000500000000000000" pitchFamily="2" charset="-79"/>
              </a:rPr>
              <a:t> וזכה לכינוי "איש הברזל". מנהל המחנה אירגן </a:t>
            </a:r>
            <a:r>
              <a:rPr lang="he-IL" dirty="0" err="1">
                <a:latin typeface="Assistant" panose="00000500000000000000" pitchFamily="2" charset="-79"/>
                <a:cs typeface="Assistant" panose="00000500000000000000" pitchFamily="2" charset="-79"/>
              </a:rPr>
              <a:t>לג'קו</a:t>
            </a:r>
            <a:r>
              <a:rPr lang="he-IL" dirty="0">
                <a:latin typeface="Assistant" panose="00000500000000000000" pitchFamily="2" charset="-79"/>
                <a:cs typeface="Assistant" panose="00000500000000000000" pitchFamily="2" charset="-79"/>
              </a:rPr>
              <a:t> עבודה מועדפת </a:t>
            </a:r>
            <a:r>
              <a:rPr lang="he-IL" dirty="0" smtClean="0">
                <a:latin typeface="Assistant" panose="00000500000000000000" pitchFamily="2" charset="-79"/>
                <a:cs typeface="Assistant" panose="00000500000000000000" pitchFamily="2" charset="-79"/>
              </a:rPr>
              <a:t>במטבח.</a:t>
            </a:r>
            <a:r>
              <a:rPr lang="he-IL" dirty="0">
                <a:latin typeface="Assistant" panose="00000500000000000000" pitchFamily="2" charset="-79"/>
                <a:cs typeface="Assistant" panose="00000500000000000000" pitchFamily="2" charset="-79"/>
              </a:rPr>
              <a:t> </a:t>
            </a:r>
            <a:endParaRPr lang="he-IL" dirty="0" smtClean="0">
              <a:latin typeface="Assistant" panose="00000500000000000000" pitchFamily="2" charset="-79"/>
              <a:cs typeface="Assistant" panose="00000500000000000000" pitchFamily="2" charset="-79"/>
            </a:endParaRPr>
          </a:p>
          <a:p>
            <a:r>
              <a:rPr lang="he-IL" dirty="0" err="1" smtClean="0">
                <a:latin typeface="Assistant" panose="00000500000000000000" pitchFamily="2" charset="-79"/>
                <a:cs typeface="Assistant" panose="00000500000000000000" pitchFamily="2" charset="-79"/>
              </a:rPr>
              <a:t>ג'קו</a:t>
            </a:r>
            <a:r>
              <a:rPr lang="he-IL" dirty="0" smtClean="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ניצל את מעמדו כדי לגנוב אוכל מהמטבח ולחלק אותו לחבריו במחנה. הוא שלח למרפאתו של דר' לאון </a:t>
            </a:r>
            <a:r>
              <a:rPr lang="he-IL" dirty="0" err="1">
                <a:latin typeface="Assistant" panose="00000500000000000000" pitchFamily="2" charset="-79"/>
                <a:cs typeface="Assistant" panose="00000500000000000000" pitchFamily="2" charset="-79"/>
              </a:rPr>
              <a:t>קוואינקה</a:t>
            </a:r>
            <a:r>
              <a:rPr lang="he-IL" dirty="0">
                <a:latin typeface="Assistant" panose="00000500000000000000" pitchFamily="2" charset="-79"/>
                <a:cs typeface="Assistant" panose="00000500000000000000" pitchFamily="2" charset="-79"/>
              </a:rPr>
              <a:t> אסירים יהודים שתש כוחם ולא היו מסוגלים עוד לעבוד. אסירים אלה ניצלו לאחר שהצליחו להתאושש ולהתחזק.</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על פי עדותו של נח </a:t>
            </a:r>
            <a:r>
              <a:rPr lang="he-IL" dirty="0" err="1">
                <a:latin typeface="Assistant" panose="00000500000000000000" pitchFamily="2" charset="-79"/>
                <a:cs typeface="Assistant" panose="00000500000000000000" pitchFamily="2" charset="-79"/>
              </a:rPr>
              <a:t>קליגר</a:t>
            </a:r>
            <a:r>
              <a:rPr lang="he-IL" dirty="0">
                <a:latin typeface="Assistant" panose="00000500000000000000" pitchFamily="2" charset="-79"/>
                <a:cs typeface="Assistant" panose="00000500000000000000" pitchFamily="2" charset="-79"/>
              </a:rPr>
              <a:t>, </a:t>
            </a:r>
            <a:r>
              <a:rPr lang="he-IL" dirty="0" err="1">
                <a:latin typeface="Assistant" panose="00000500000000000000" pitchFamily="2" charset="-79"/>
                <a:cs typeface="Assistant" panose="00000500000000000000" pitchFamily="2" charset="-79"/>
              </a:rPr>
              <a:t>ג'קו</a:t>
            </a:r>
            <a:r>
              <a:rPr lang="he-IL" dirty="0">
                <a:latin typeface="Assistant" panose="00000500000000000000" pitchFamily="2" charset="-79"/>
                <a:cs typeface="Assistant" panose="00000500000000000000" pitchFamily="2" charset="-79"/>
              </a:rPr>
              <a:t> הציל אותו ואסירים אחרים כשערך איתם קרבות אגרוף מבוימים. כל אלה, תוך סיכון חיים רב.</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 </a:t>
            </a:r>
            <a:r>
              <a:rPr lang="he-IL" dirty="0" err="1" smtClean="0">
                <a:latin typeface="Assistant" panose="00000500000000000000" pitchFamily="2" charset="-79"/>
                <a:cs typeface="Assistant" panose="00000500000000000000" pitchFamily="2" charset="-79"/>
              </a:rPr>
              <a:t>ג'קו</a:t>
            </a:r>
            <a:r>
              <a:rPr lang="he-IL" dirty="0" smtClean="0">
                <a:latin typeface="Assistant" panose="00000500000000000000" pitchFamily="2" charset="-79"/>
                <a:cs typeface="Assistant" panose="00000500000000000000" pitchFamily="2" charset="-79"/>
              </a:rPr>
              <a:t> </a:t>
            </a:r>
            <a:r>
              <a:rPr lang="he-IL" dirty="0">
                <a:latin typeface="Assistant" panose="00000500000000000000" pitchFamily="2" charset="-79"/>
                <a:cs typeface="Assistant" panose="00000500000000000000" pitchFamily="2" charset="-79"/>
              </a:rPr>
              <a:t>שרד את השואה הנוראה ועלה לישראל בשנת 1946</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המידע </a:t>
            </a:r>
            <a:r>
              <a:rPr lang="he-IL" dirty="0">
                <a:latin typeface="Assistant" panose="00000500000000000000" pitchFamily="2" charset="-79"/>
                <a:cs typeface="Assistant" panose="00000500000000000000" pitchFamily="2" charset="-79"/>
              </a:rPr>
              <a:t>הראשוני על פעילויות ההצלה שלו נמסר על ידי פרופ' יצחק כרם.</a:t>
            </a:r>
            <a:endParaRPr lang="en-US" dirty="0">
              <a:latin typeface="Assistant" panose="00000500000000000000" pitchFamily="2" charset="-79"/>
              <a:cs typeface="Assistant" panose="00000500000000000000" pitchFamily="2" charset="-79"/>
            </a:endParaRPr>
          </a:p>
          <a:p>
            <a:r>
              <a:rPr lang="he-IL"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אות המציל היהודי בשואה" הוענק לנציגי המשפחה בטקס יום השואה 2015 ביער "בני-ברית". </a:t>
            </a:r>
            <a:endParaRPr lang="en-US" dirty="0">
              <a:latin typeface="Assistant" panose="00000500000000000000" pitchFamily="2" charset="-79"/>
              <a:cs typeface="Assistant" panose="00000500000000000000"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grpSp>
        <p:nvGrpSpPr>
          <p:cNvPr id="23" name="Group 6"/>
          <p:cNvGrpSpPr/>
          <p:nvPr/>
        </p:nvGrpSpPr>
        <p:grpSpPr>
          <a:xfrm>
            <a:off x="6287427" y="1966427"/>
            <a:ext cx="5808720" cy="4626473"/>
            <a:chOff x="6278783" y="2545522"/>
            <a:chExt cx="5808720" cy="4626473"/>
          </a:xfrm>
        </p:grpSpPr>
        <p:sp>
          <p:nvSpPr>
            <p:cNvPr id="24" name="TextBox 23"/>
            <p:cNvSpPr txBox="1"/>
            <p:nvPr/>
          </p:nvSpPr>
          <p:spPr>
            <a:xfrm>
              <a:off x="9282312" y="6217888"/>
              <a:ext cx="2805191" cy="954107"/>
            </a:xfrm>
            <a:prstGeom prst="rect">
              <a:avLst/>
            </a:prstGeom>
            <a:noFill/>
          </p:spPr>
          <p:txBody>
            <a:bodyPr wrap="square" rtlCol="1">
              <a:spAutoFit/>
            </a:bodyPr>
            <a:lstStyle/>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יעקב </a:t>
              </a:r>
              <a:r>
                <a:rPr lang="he-IL" sz="2800" b="1" dirty="0">
                  <a:solidFill>
                    <a:schemeClr val="accent1">
                      <a:lumMod val="50000"/>
                    </a:schemeClr>
                  </a:solidFill>
                  <a:latin typeface="Assistant" panose="00000500000000000000" pitchFamily="2" charset="-79"/>
                  <a:cs typeface="Assistant" panose="00000500000000000000" pitchFamily="2" charset="-79"/>
                </a:rPr>
                <a:t>( </a:t>
              </a:r>
              <a:r>
                <a:rPr lang="he-IL" sz="2800" b="1" dirty="0" err="1">
                  <a:solidFill>
                    <a:schemeClr val="accent1">
                      <a:lumMod val="50000"/>
                    </a:schemeClr>
                  </a:solidFill>
                  <a:latin typeface="Assistant" panose="00000500000000000000" pitchFamily="2" charset="-79"/>
                  <a:cs typeface="Assistant" panose="00000500000000000000" pitchFamily="2" charset="-79"/>
                </a:rPr>
                <a:t>ג'קו</a:t>
              </a:r>
              <a:r>
                <a:rPr lang="he-IL" sz="2800" b="1" dirty="0">
                  <a:solidFill>
                    <a:schemeClr val="accent1">
                      <a:lumMod val="50000"/>
                    </a:schemeClr>
                  </a:solidFill>
                  <a:latin typeface="Assistant" panose="00000500000000000000" pitchFamily="2" charset="-79"/>
                  <a:cs typeface="Assistant" panose="00000500000000000000" pitchFamily="2" charset="-79"/>
                </a:rPr>
                <a:t>) </a:t>
              </a:r>
              <a:r>
                <a:rPr lang="he-IL" sz="2800" b="1" dirty="0" smtClean="0">
                  <a:solidFill>
                    <a:schemeClr val="accent1">
                      <a:lumMod val="50000"/>
                    </a:schemeClr>
                  </a:solidFill>
                  <a:latin typeface="Assistant" panose="00000500000000000000" pitchFamily="2" charset="-79"/>
                  <a:cs typeface="Assistant" panose="00000500000000000000" pitchFamily="2" charset="-79"/>
                </a:rPr>
                <a:t>רזון</a:t>
              </a:r>
              <a:endParaRPr lang="en-US"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 </a:t>
              </a:r>
              <a:r>
                <a:rPr lang="he-IL" sz="2800" b="1" dirty="0">
                  <a:solidFill>
                    <a:schemeClr val="accent1">
                      <a:lumMod val="50000"/>
                    </a:schemeClr>
                  </a:solidFill>
                  <a:latin typeface="Assistant" panose="00000500000000000000" pitchFamily="2" charset="-79"/>
                  <a:cs typeface="Assistant" panose="00000500000000000000" pitchFamily="2" charset="-79"/>
                </a:rPr>
                <a:t>1921-1997</a:t>
              </a:r>
            </a:p>
          </p:txBody>
        </p:sp>
        <p:pic>
          <p:nvPicPr>
            <p:cNvPr id="26" name="Picture 4"/>
            <p:cNvPicPr>
              <a:picLocks noChangeAspect="1"/>
            </p:cNvPicPr>
            <p:nvPr/>
          </p:nvPicPr>
          <p:blipFill>
            <a:blip r:embed="rId3"/>
            <a:stretch>
              <a:fillRect/>
            </a:stretch>
          </p:blipFill>
          <p:spPr>
            <a:xfrm>
              <a:off x="6278783" y="2595512"/>
              <a:ext cx="2470764" cy="3417067"/>
            </a:xfrm>
            <a:prstGeom prst="rect">
              <a:avLst/>
            </a:prstGeom>
            <a:ln>
              <a:noFill/>
            </a:ln>
            <a:effectLst>
              <a:outerShdw blurRad="190500" algn="tl" rotWithShape="0">
                <a:srgbClr val="000000">
                  <a:alpha val="70000"/>
                </a:srgbClr>
              </a:outerShdw>
            </a:effectLst>
          </p:spPr>
        </p:pic>
        <p:pic>
          <p:nvPicPr>
            <p:cNvPr id="27" name="Picture 17"/>
            <p:cNvPicPr>
              <a:picLocks noChangeAspect="1"/>
            </p:cNvPicPr>
            <p:nvPr/>
          </p:nvPicPr>
          <p:blipFill rotWithShape="1">
            <a:blip r:embed="rId4"/>
            <a:srcRect b="5853"/>
            <a:stretch/>
          </p:blipFill>
          <p:spPr>
            <a:xfrm>
              <a:off x="8952113" y="2545522"/>
              <a:ext cx="2981851" cy="3467057"/>
            </a:xfrm>
            <a:prstGeom prst="rect">
              <a:avLst/>
            </a:prstGeom>
            <a:ln>
              <a:no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23428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par>
                          <p:cTn id="8" fill="hold">
                            <p:stCondLst>
                              <p:cond delay="2500"/>
                            </p:stCondLst>
                            <p:childTnLst>
                              <p:par>
                                <p:cTn id="9" presetID="9" presetClass="entr" presetSubtype="0" fill="hold" nodeType="afterEffect">
                                  <p:stCondLst>
                                    <p:cond delay="500"/>
                                  </p:stCondLst>
                                  <p:childTnLst>
                                    <p:set>
                                      <p:cBhvr>
                                        <p:cTn id="10" dur="1" fill="hold">
                                          <p:stCondLst>
                                            <p:cond delay="0"/>
                                          </p:stCondLst>
                                        </p:cTn>
                                        <p:tgtEl>
                                          <p:spTgt spid="23"/>
                                        </p:tgtEl>
                                        <p:attrNameLst>
                                          <p:attrName>style.visibility</p:attrName>
                                        </p:attrNameLst>
                                      </p:cBhvr>
                                      <p:to>
                                        <p:strVal val="visible"/>
                                      </p:to>
                                    </p:set>
                                    <p:animEffect transition="in" filter="dissolve">
                                      <p:cBhvr>
                                        <p:cTn id="1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Jacob (</a:t>
            </a:r>
            <a:r>
              <a:rPr lang="en-US" sz="2800" b="1" dirty="0" err="1">
                <a:solidFill>
                  <a:schemeClr val="accent5">
                    <a:lumMod val="50000"/>
                  </a:schemeClr>
                </a:solidFill>
              </a:rPr>
              <a:t>Jacko</a:t>
            </a:r>
            <a:r>
              <a:rPr lang="en-US" sz="2800" b="1" dirty="0">
                <a:solidFill>
                  <a:schemeClr val="accent5">
                    <a:lumMod val="50000"/>
                  </a:schemeClr>
                </a:solidFill>
              </a:rPr>
              <a:t>) </a:t>
            </a:r>
            <a:r>
              <a:rPr lang="en-US" sz="2800" b="1" dirty="0" err="1">
                <a:solidFill>
                  <a:schemeClr val="accent5">
                    <a:lumMod val="50000"/>
                  </a:schemeClr>
                </a:solidFill>
              </a:rPr>
              <a:t>Razon</a:t>
            </a:r>
            <a:r>
              <a:rPr lang="en-US" sz="2800" b="1" dirty="0">
                <a:solidFill>
                  <a:schemeClr val="accent5">
                    <a:lumMod val="50000"/>
                  </a:schemeClr>
                </a:solidFill>
              </a:rPr>
              <a:t>: 1921-1997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2174986"/>
            <a:ext cx="11678053" cy="4093428"/>
          </a:xfrm>
          <a:prstGeom prst="rect">
            <a:avLst/>
          </a:prstGeom>
          <a:noFill/>
        </p:spPr>
        <p:txBody>
          <a:bodyPr wrap="square" rtlCol="1">
            <a:spAutoFit/>
          </a:bodyPr>
          <a:lstStyle/>
          <a:p>
            <a:pPr algn="l" rtl="0"/>
            <a:r>
              <a:rPr lang="en-US" sz="2000" dirty="0" err="1"/>
              <a:t>Jacko</a:t>
            </a:r>
            <a:r>
              <a:rPr lang="en-US" sz="2000" dirty="0"/>
              <a:t> was born in Salonika; he learnt boxing and won Greek and Balkan championships.</a:t>
            </a:r>
          </a:p>
          <a:p>
            <a:pPr algn="l" rtl="0"/>
            <a:r>
              <a:rPr lang="en-US" sz="2000" dirty="0"/>
              <a:t>He was sent to Auschwitz on April 6</a:t>
            </a:r>
            <a:r>
              <a:rPr lang="en-US" sz="2000" baseline="30000" dirty="0"/>
              <a:t>th</a:t>
            </a:r>
            <a:r>
              <a:rPr lang="en-US" sz="2000" dirty="0"/>
              <a:t> 1943 and had the inmate number </a:t>
            </a:r>
            <a:r>
              <a:rPr lang="he-IL" sz="2000" dirty="0"/>
              <a:t>115264</a:t>
            </a:r>
            <a:r>
              <a:rPr lang="en-US" sz="2000" dirty="0" smtClean="0"/>
              <a:t> </a:t>
            </a:r>
            <a:r>
              <a:rPr lang="en-US" sz="2000" dirty="0"/>
              <a:t>tattooed on his arm.  </a:t>
            </a:r>
          </a:p>
          <a:p>
            <a:pPr algn="l" rtl="0"/>
            <a:r>
              <a:rPr lang="en-US" sz="2000" dirty="0"/>
              <a:t>He was activated by the Nazis as a boxer and boxing coach. He got the name "Iron Man". The camp commander organized a better job for </a:t>
            </a:r>
            <a:r>
              <a:rPr lang="en-US" sz="2000" dirty="0" err="1"/>
              <a:t>Jacko</a:t>
            </a:r>
            <a:r>
              <a:rPr lang="en-US" sz="2000" dirty="0"/>
              <a:t> in the kitchen.</a:t>
            </a:r>
          </a:p>
          <a:p>
            <a:pPr algn="l" rtl="0"/>
            <a:r>
              <a:rPr lang="en-US" sz="2000" dirty="0" err="1"/>
              <a:t>Jacko</a:t>
            </a:r>
            <a:r>
              <a:rPr lang="en-US" sz="2000" dirty="0"/>
              <a:t> used his position to steal food from the kitchen and distribute it to his friends in the camp. He would send to Dr. </a:t>
            </a:r>
            <a:r>
              <a:rPr lang="en-US" sz="2000" dirty="0" err="1"/>
              <a:t>Kuanka's</a:t>
            </a:r>
            <a:r>
              <a:rPr lang="en-US" sz="2000" dirty="0"/>
              <a:t> infirmary, weak Jews who couldn’t work anymore. There the inmates would get better and strengthen themselves before returning to work.  </a:t>
            </a:r>
          </a:p>
          <a:p>
            <a:pPr algn="l" rtl="0"/>
            <a:r>
              <a:rPr lang="en-US" sz="2000" dirty="0"/>
              <a:t>According to </a:t>
            </a:r>
            <a:r>
              <a:rPr lang="en-US" sz="2000" dirty="0" err="1"/>
              <a:t>Noach</a:t>
            </a:r>
            <a:r>
              <a:rPr lang="en-US" sz="2000" dirty="0"/>
              <a:t> </a:t>
            </a:r>
            <a:r>
              <a:rPr lang="en-US" sz="2000" dirty="0" err="1"/>
              <a:t>Kliger</a:t>
            </a:r>
            <a:r>
              <a:rPr lang="en-US" sz="2000" dirty="0"/>
              <a:t>, </a:t>
            </a:r>
            <a:r>
              <a:rPr lang="en-US" sz="2000" dirty="0" err="1"/>
              <a:t>Jacko</a:t>
            </a:r>
            <a:r>
              <a:rPr lang="en-US" sz="2000" dirty="0"/>
              <a:t> saved him and other inmates by holding staged boxing fights with them, all the while risking his life. </a:t>
            </a:r>
          </a:p>
          <a:p>
            <a:pPr algn="l" rtl="0"/>
            <a:r>
              <a:rPr lang="en-US" sz="2000" dirty="0"/>
              <a:t>Jack survived the Holocaust and made Aliya to Israel in 1946. </a:t>
            </a:r>
          </a:p>
          <a:p>
            <a:pPr algn="l" rtl="0"/>
            <a:r>
              <a:rPr lang="en-US" sz="2000" dirty="0"/>
              <a:t>First information about his actions was received from Prof </a:t>
            </a:r>
            <a:r>
              <a:rPr lang="en-US" sz="2000" dirty="0" err="1"/>
              <a:t>Yitshack</a:t>
            </a:r>
            <a:r>
              <a:rPr lang="en-US" sz="2000" dirty="0"/>
              <a:t> </a:t>
            </a:r>
            <a:r>
              <a:rPr lang="en-US" sz="2000" dirty="0" err="1"/>
              <a:t>Kerem</a:t>
            </a:r>
            <a:r>
              <a:rPr lang="en-US" sz="2000" dirty="0"/>
              <a:t>.</a:t>
            </a:r>
          </a:p>
          <a:p>
            <a:pPr algn="l" rtl="0"/>
            <a:r>
              <a:rPr lang="en-US" sz="2000" dirty="0"/>
              <a:t>"The Jewish Rescuer Award" was given to his family members during the 2015 Holocaust Memorial Day ceremony in the </a:t>
            </a:r>
            <a:r>
              <a:rPr lang="en-US" sz="2000" dirty="0" err="1"/>
              <a:t>Bnei</a:t>
            </a:r>
            <a:r>
              <a:rPr lang="en-US" sz="2000" dirty="0"/>
              <a:t> </a:t>
            </a:r>
            <a:r>
              <a:rPr lang="en-US" sz="2000" dirty="0" err="1"/>
              <a:t>Brith</a:t>
            </a:r>
            <a:r>
              <a:rPr lang="en-US" sz="2000" dirty="0"/>
              <a:t> forest. </a:t>
            </a:r>
          </a:p>
        </p:txBody>
      </p:sp>
    </p:spTree>
    <p:extLst>
      <p:ext uri="{BB962C8B-B14F-4D97-AF65-F5344CB8AC3E}">
        <p14:creationId xmlns:p14="http://schemas.microsoft.com/office/powerpoint/2010/main" val="340173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196768" y="1579418"/>
            <a:ext cx="6073868" cy="5078313"/>
          </a:xfrm>
          <a:prstGeom prst="rect">
            <a:avLst/>
          </a:prstGeom>
          <a:noFill/>
        </p:spPr>
        <p:txBody>
          <a:bodyPr wrap="square" rtlCol="1">
            <a:spAutoFit/>
          </a:bodyPr>
          <a:lstStyle/>
          <a:p>
            <a:r>
              <a:rPr lang="he-IL" dirty="0">
                <a:latin typeface="Assistant" panose="00000500000000000000" pitchFamily="2" charset="-79"/>
                <a:cs typeface="Assistant" panose="00000500000000000000" pitchFamily="2" charset="-79"/>
              </a:rPr>
              <a:t>הרב פסח נולד בעיר לריסה, הוסמך לרבנות ובשנת 1892 מונה כרב העיר </a:t>
            </a:r>
            <a:r>
              <a:rPr lang="he-IL" dirty="0" err="1" smtClean="0">
                <a:latin typeface="Assistant" panose="00000500000000000000" pitchFamily="2" charset="-79"/>
                <a:cs typeface="Assistant" panose="00000500000000000000" pitchFamily="2" charset="-79"/>
              </a:rPr>
              <a:t>וולוס</a:t>
            </a:r>
            <a:r>
              <a:rPr lang="he-IL" dirty="0" smtClean="0">
                <a:latin typeface="Assistant" panose="00000500000000000000" pitchFamily="2" charset="-79"/>
                <a:cs typeface="Assistant" panose="00000500000000000000" pitchFamily="2" charset="-79"/>
              </a:rPr>
              <a:t>.</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ב-30 </a:t>
            </a:r>
            <a:r>
              <a:rPr lang="he-IL" dirty="0">
                <a:latin typeface="Assistant" panose="00000500000000000000" pitchFamily="2" charset="-79"/>
                <a:cs typeface="Assistant" panose="00000500000000000000" pitchFamily="2" charset="-79"/>
              </a:rPr>
              <a:t>בספטמבר 1943 הגרמנים דרשו ממנו למסור להם את רשימת כל יהודי העיר, כדי לשלוח אותם לאושוויץ.</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במטרה להציל את יהודי העיר, ביקש מהגרמנים ארכה של 3 ימים. בזכות קשריו הטובים עם הארכיבישוף, הכומר וראש העיר – הוא ניצל את הארכה, הזהיר את היהודים ונתן את האות לבריחתם אל כפרים מבודדים בהרים בסיוע אנשי המחתרת היוונית, ושם הוסתרו עד תום המלחמה. כל אלה, תוך סיכון חיים רב</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בזכות פעילותו זו ניצלו כ-750 מתוך כ-880 יהודי </a:t>
            </a:r>
            <a:r>
              <a:rPr lang="he-IL" dirty="0" err="1">
                <a:latin typeface="Assistant" panose="00000500000000000000" pitchFamily="2" charset="-79"/>
                <a:cs typeface="Assistant" panose="00000500000000000000" pitchFamily="2" charset="-79"/>
              </a:rPr>
              <a:t>וולוס</a:t>
            </a:r>
            <a:r>
              <a:rPr lang="he-IL" dirty="0">
                <a:latin typeface="Assistant" panose="00000500000000000000" pitchFamily="2" charset="-79"/>
                <a:cs typeface="Assistant" panose="00000500000000000000" pitchFamily="2" charset="-79"/>
              </a:rPr>
              <a:t>. בין אלה שלא שרדו את השואה, היו גם בני משפחת הרב שגרו מחוץ לעיר</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בשנת 1946 נבחר הרב פסח לשמש כאב בית הדין וכרב הראשי של </a:t>
            </a:r>
            <a:r>
              <a:rPr lang="he-IL" dirty="0" smtClean="0">
                <a:latin typeface="Assistant" panose="00000500000000000000" pitchFamily="2" charset="-79"/>
                <a:cs typeface="Assistant" panose="00000500000000000000" pitchFamily="2" charset="-79"/>
              </a:rPr>
              <a:t>יוון.</a:t>
            </a:r>
            <a:r>
              <a:rPr lang="he-IL" dirty="0">
                <a:latin typeface="Assistant" panose="00000500000000000000" pitchFamily="2" charset="-79"/>
                <a:cs typeface="Assistant" panose="00000500000000000000" pitchFamily="2" charset="-79"/>
              </a:rPr>
              <a:t> </a:t>
            </a:r>
            <a:r>
              <a:rPr lang="he-IL" dirty="0" smtClean="0">
                <a:latin typeface="Assistant" panose="00000500000000000000" pitchFamily="2" charset="-79"/>
                <a:cs typeface="Assistant" panose="00000500000000000000" pitchFamily="2" charset="-79"/>
              </a:rPr>
              <a:t>בשנת </a:t>
            </a:r>
            <a:r>
              <a:rPr lang="he-IL" dirty="0">
                <a:latin typeface="Assistant" panose="00000500000000000000" pitchFamily="2" charset="-79"/>
                <a:cs typeface="Assistant" panose="00000500000000000000" pitchFamily="2" charset="-79"/>
              </a:rPr>
              <a:t>1952 העניק לו פאול מלך יוון את "צלב הזהב" – עיטור על "גילוי נאמנות ופטריוטיות למולדת יוון</a:t>
            </a:r>
            <a:r>
              <a:rPr lang="he-IL" dirty="0" smtClean="0">
                <a:latin typeface="Assistant" panose="00000500000000000000" pitchFamily="2" charset="-79"/>
                <a:cs typeface="Assistant" panose="00000500000000000000" pitchFamily="2" charset="-79"/>
              </a:rPr>
              <a:t>".</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הרב פסח ואשתו שרה נטמנו מחדש ב-1957 בחלקת הרבנים בהר המנוחות בירושלים. </a:t>
            </a:r>
            <a:r>
              <a:rPr lang="he-IL" dirty="0" smtClean="0">
                <a:latin typeface="Assistant" panose="00000500000000000000" pitchFamily="2" charset="-79"/>
                <a:cs typeface="Assistant" panose="00000500000000000000" pitchFamily="2" charset="-79"/>
              </a:rPr>
              <a:t>המידע </a:t>
            </a:r>
            <a:r>
              <a:rPr lang="he-IL" dirty="0">
                <a:latin typeface="Assistant" panose="00000500000000000000" pitchFamily="2" charset="-79"/>
                <a:cs typeface="Assistant" panose="00000500000000000000" pitchFamily="2" charset="-79"/>
              </a:rPr>
              <a:t>הראשוני על פעילויות ההצלה שלו התקבל מנינו דר' </a:t>
            </a:r>
            <a:r>
              <a:rPr lang="he-IL" dirty="0" err="1">
                <a:latin typeface="Assistant" panose="00000500000000000000" pitchFamily="2" charset="-79"/>
                <a:cs typeface="Assistant" panose="00000500000000000000" pitchFamily="2" charset="-79"/>
              </a:rPr>
              <a:t>איליאס</a:t>
            </a:r>
            <a:r>
              <a:rPr lang="he-IL" dirty="0">
                <a:latin typeface="Assistant" panose="00000500000000000000" pitchFamily="2" charset="-79"/>
                <a:cs typeface="Assistant" panose="00000500000000000000" pitchFamily="2" charset="-79"/>
              </a:rPr>
              <a:t> פסח. </a:t>
            </a:r>
            <a:endParaRPr lang="en-US" dirty="0">
              <a:latin typeface="Assistant" panose="00000500000000000000" pitchFamily="2" charset="-79"/>
              <a:cs typeface="Assistant" panose="00000500000000000000" pitchFamily="2" charset="-79"/>
            </a:endParaRPr>
          </a:p>
          <a:p>
            <a:r>
              <a:rPr lang="he-IL" dirty="0">
                <a:latin typeface="Assistant" panose="00000500000000000000" pitchFamily="2" charset="-79"/>
                <a:cs typeface="Assistant" panose="00000500000000000000" pitchFamily="2" charset="-79"/>
              </a:rPr>
              <a:t>"אות המציל היהודי בשואה" הוענק לנציגי המשפחה בטקס יום השואה 2015 ביער "בני-ברית".</a:t>
            </a:r>
            <a:endParaRPr lang="en-US" dirty="0">
              <a:latin typeface="Assistant" panose="00000500000000000000" pitchFamily="2" charset="-79"/>
              <a:cs typeface="Assistant" panose="00000500000000000000" pitchFamily="2" charset="-79"/>
            </a:endParaRPr>
          </a:p>
        </p:txBody>
      </p:sp>
      <p:sp>
        <p:nvSpPr>
          <p:cNvPr id="5" name="תרשים זרימה: תהליך חלופי 4">
            <a:hlinkClick r:id="rId2"/>
          </p:cNvPr>
          <p:cNvSpPr/>
          <p:nvPr/>
        </p:nvSpPr>
        <p:spPr>
          <a:xfrm>
            <a:off x="196769" y="6426646"/>
            <a:ext cx="1695796" cy="332509"/>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he-IL" dirty="0" smtClean="0">
                <a:latin typeface="Assistant" panose="00000500000000000000" pitchFamily="2" charset="-79"/>
                <a:cs typeface="Assistant" panose="00000500000000000000" pitchFamily="2" charset="-79"/>
              </a:rPr>
              <a:t>קרא עוד...</a:t>
            </a:r>
            <a:endParaRPr lang="he-IL" dirty="0">
              <a:latin typeface="Assistant" panose="00000500000000000000" pitchFamily="2" charset="-79"/>
              <a:cs typeface="Assistant" panose="00000500000000000000" pitchFamily="2" charset="-79"/>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10951" t="-777" r="-6222" b="7368"/>
          <a:stretch/>
        </p:blipFill>
        <p:spPr>
          <a:xfrm>
            <a:off x="9061014" y="2053269"/>
            <a:ext cx="2934551" cy="3290405"/>
          </a:xfrm>
          <a:prstGeom prst="rect">
            <a:avLst/>
          </a:prstGeom>
          <a:ln>
            <a:noFill/>
          </a:ln>
          <a:effectLst>
            <a:outerShdw blurRad="190500" algn="tl" rotWithShape="0">
              <a:srgbClr val="000000">
                <a:alpha val="70000"/>
              </a:srgbClr>
            </a:outerShdw>
          </a:effectLst>
        </p:spPr>
      </p:pic>
      <p:pic>
        <p:nvPicPr>
          <p:cNvPr id="18" name="Picture 5"/>
          <p:cNvPicPr>
            <a:picLocks noChangeAspect="1"/>
          </p:cNvPicPr>
          <p:nvPr/>
        </p:nvPicPr>
        <p:blipFill rotWithShape="1">
          <a:blip r:embed="rId4"/>
          <a:srcRect l="34766" t="14582" r="32807" b="12107"/>
          <a:stretch/>
        </p:blipFill>
        <p:spPr>
          <a:xfrm>
            <a:off x="6270636" y="1843992"/>
            <a:ext cx="2610701" cy="3689025"/>
          </a:xfrm>
          <a:prstGeom prst="rect">
            <a:avLst/>
          </a:prstGeom>
        </p:spPr>
      </p:pic>
      <p:sp>
        <p:nvSpPr>
          <p:cNvPr id="22" name="TextBox 21"/>
          <p:cNvSpPr txBox="1"/>
          <p:nvPr/>
        </p:nvSpPr>
        <p:spPr>
          <a:xfrm>
            <a:off x="8815924" y="5343674"/>
            <a:ext cx="3376076" cy="1815882"/>
          </a:xfrm>
          <a:prstGeom prst="rect">
            <a:avLst/>
          </a:prstGeom>
          <a:noFill/>
        </p:spPr>
        <p:txBody>
          <a:bodyPr wrap="square" rtlCol="1">
            <a:spAutoFit/>
          </a:bodyPr>
          <a:lstStyle/>
          <a:p>
            <a:pPr algn="ctr"/>
            <a:r>
              <a:rPr lang="he-IL" sz="2800" b="1" dirty="0">
                <a:solidFill>
                  <a:schemeClr val="accent1">
                    <a:lumMod val="50000"/>
                  </a:schemeClr>
                </a:solidFill>
                <a:latin typeface="Assistant" panose="00000500000000000000" pitchFamily="2" charset="-79"/>
                <a:cs typeface="Assistant" panose="00000500000000000000" pitchFamily="2" charset="-79"/>
              </a:rPr>
              <a:t>הרב משה (</a:t>
            </a:r>
            <a:r>
              <a:rPr lang="he-IL" sz="2800" b="1" dirty="0" err="1">
                <a:solidFill>
                  <a:schemeClr val="accent1">
                    <a:lumMod val="50000"/>
                  </a:schemeClr>
                </a:solidFill>
                <a:latin typeface="Assistant" panose="00000500000000000000" pitchFamily="2" charset="-79"/>
                <a:cs typeface="Assistant" panose="00000500000000000000" pitchFamily="2" charset="-79"/>
              </a:rPr>
              <a:t>מואיז</a:t>
            </a:r>
            <a:r>
              <a:rPr lang="he-IL" sz="2800" b="1" dirty="0">
                <a:solidFill>
                  <a:schemeClr val="accent1">
                    <a:lumMod val="50000"/>
                  </a:schemeClr>
                </a:solidFill>
                <a:latin typeface="Assistant" panose="00000500000000000000" pitchFamily="2" charset="-79"/>
                <a:cs typeface="Assistant" panose="00000500000000000000" pitchFamily="2" charset="-79"/>
              </a:rPr>
              <a:t>) שמעון </a:t>
            </a:r>
            <a:r>
              <a:rPr lang="he-IL" sz="2800" b="1" dirty="0" smtClean="0">
                <a:solidFill>
                  <a:schemeClr val="accent1">
                    <a:lumMod val="50000"/>
                  </a:schemeClr>
                </a:solidFill>
                <a:latin typeface="Assistant" panose="00000500000000000000" pitchFamily="2" charset="-79"/>
                <a:cs typeface="Assistant" panose="00000500000000000000" pitchFamily="2" charset="-79"/>
              </a:rPr>
              <a:t>פסח</a:t>
            </a:r>
            <a:endParaRPr lang="en-US" sz="2800" b="1" dirty="0" smtClean="0">
              <a:solidFill>
                <a:schemeClr val="accent1">
                  <a:lumMod val="50000"/>
                </a:schemeClr>
              </a:solidFill>
              <a:latin typeface="Assistant" panose="00000500000000000000" pitchFamily="2" charset="-79"/>
              <a:cs typeface="Assistant" panose="00000500000000000000" pitchFamily="2" charset="-79"/>
            </a:endParaRPr>
          </a:p>
          <a:p>
            <a:pPr algn="ctr"/>
            <a:r>
              <a:rPr lang="he-IL" sz="2800" b="1" dirty="0" smtClean="0">
                <a:solidFill>
                  <a:schemeClr val="accent1">
                    <a:lumMod val="50000"/>
                  </a:schemeClr>
                </a:solidFill>
                <a:latin typeface="Assistant" panose="00000500000000000000" pitchFamily="2" charset="-79"/>
                <a:cs typeface="Assistant" panose="00000500000000000000" pitchFamily="2" charset="-79"/>
              </a:rPr>
              <a:t>1955 </a:t>
            </a:r>
            <a:r>
              <a:rPr lang="he-IL" sz="2800" b="1" dirty="0">
                <a:solidFill>
                  <a:schemeClr val="accent1">
                    <a:lumMod val="50000"/>
                  </a:schemeClr>
                </a:solidFill>
                <a:latin typeface="Assistant" panose="00000500000000000000" pitchFamily="2" charset="-79"/>
                <a:cs typeface="Assistant" panose="00000500000000000000" pitchFamily="2" charset="-79"/>
              </a:rPr>
              <a:t>- 1869</a:t>
            </a:r>
            <a:endParaRPr lang="en-US" sz="2800" b="1" dirty="0">
              <a:solidFill>
                <a:schemeClr val="accent1">
                  <a:lumMod val="50000"/>
                </a:schemeClr>
              </a:solidFill>
              <a:latin typeface="Assistant" panose="00000500000000000000" pitchFamily="2" charset="-79"/>
              <a:cs typeface="Assistant" panose="00000500000000000000" pitchFamily="2" charset="-79"/>
            </a:endParaRPr>
          </a:p>
          <a:p>
            <a:pPr algn="ctr"/>
            <a:endParaRPr lang="he-IL" sz="2800" b="1" dirty="0">
              <a:solidFill>
                <a:schemeClr val="accent1">
                  <a:lumMod val="50000"/>
                </a:schemeClr>
              </a:solidFill>
              <a:latin typeface="Assistant" panose="00000500000000000000" pitchFamily="2" charset="-79"/>
              <a:cs typeface="Assistant" panose="00000500000000000000" pitchFamily="2" charset="-79"/>
            </a:endParaRPr>
          </a:p>
        </p:txBody>
      </p:sp>
    </p:spTree>
    <p:extLst>
      <p:ext uri="{BB962C8B-B14F-4D97-AF65-F5344CB8AC3E}">
        <p14:creationId xmlns:p14="http://schemas.microsoft.com/office/powerpoint/2010/main" val="41160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
                                        </p:tgtEl>
                                        <p:attrNameLst>
                                          <p:attrName>style.visibility</p:attrName>
                                        </p:attrNameLst>
                                      </p:cBhvr>
                                      <p:to>
                                        <p:strVal val="visible"/>
                                      </p:to>
                                    </p:set>
                                    <p:animEffect transition="in" filter="dissolve">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287524" y="1602770"/>
            <a:ext cx="11904476" cy="523220"/>
          </a:xfrm>
          <a:prstGeom prst="rect">
            <a:avLst/>
          </a:prstGeom>
          <a:noFill/>
        </p:spPr>
        <p:txBody>
          <a:bodyPr wrap="square" rtlCol="1">
            <a:spAutoFit/>
          </a:bodyPr>
          <a:lstStyle/>
          <a:p>
            <a:pPr algn="ctr" rtl="0"/>
            <a:r>
              <a:rPr lang="en-US" sz="2800" b="1" dirty="0">
                <a:solidFill>
                  <a:schemeClr val="accent5">
                    <a:lumMod val="50000"/>
                  </a:schemeClr>
                </a:solidFill>
              </a:rPr>
              <a:t>Rabbi Moshe (</a:t>
            </a:r>
            <a:r>
              <a:rPr lang="en-US" sz="2800" b="1" dirty="0" err="1">
                <a:solidFill>
                  <a:schemeClr val="accent5">
                    <a:lumMod val="50000"/>
                  </a:schemeClr>
                </a:solidFill>
              </a:rPr>
              <a:t>Moiz</a:t>
            </a:r>
            <a:r>
              <a:rPr lang="en-US" sz="2800" b="1" dirty="0">
                <a:solidFill>
                  <a:schemeClr val="accent5">
                    <a:lumMod val="50000"/>
                  </a:schemeClr>
                </a:solidFill>
              </a:rPr>
              <a:t>) Shimon Pesach: 1869-1955 </a:t>
            </a:r>
            <a:r>
              <a:rPr lang="en-GB" sz="2800" b="1" dirty="0">
                <a:solidFill>
                  <a:schemeClr val="accent5">
                    <a:lumMod val="50000"/>
                  </a:schemeClr>
                </a:solidFill>
              </a:rPr>
              <a:t>R</a:t>
            </a:r>
            <a:r>
              <a:rPr lang="en-US" sz="2800" b="1" dirty="0">
                <a:solidFill>
                  <a:schemeClr val="accent5">
                    <a:lumMod val="50000"/>
                  </a:schemeClr>
                </a:solidFill>
              </a:rPr>
              <a:t>.I.P</a:t>
            </a:r>
            <a:endParaRPr lang="he-IL" sz="2800" b="1" dirty="0">
              <a:solidFill>
                <a:schemeClr val="accent5">
                  <a:lumMod val="50000"/>
                </a:schemeClr>
              </a:solidFill>
              <a:latin typeface="Guttman Drogolin" panose="02010401010101010101" pitchFamily="2" charset="-79"/>
            </a:endParaRPr>
          </a:p>
        </p:txBody>
      </p:sp>
      <p:sp>
        <p:nvSpPr>
          <p:cNvPr id="7" name="TextBox 6"/>
          <p:cNvSpPr txBox="1"/>
          <p:nvPr/>
        </p:nvSpPr>
        <p:spPr>
          <a:xfrm>
            <a:off x="287523" y="2174986"/>
            <a:ext cx="11678053" cy="4708981"/>
          </a:xfrm>
          <a:prstGeom prst="rect">
            <a:avLst/>
          </a:prstGeom>
          <a:noFill/>
        </p:spPr>
        <p:txBody>
          <a:bodyPr wrap="square" rtlCol="1">
            <a:spAutoFit/>
          </a:bodyPr>
          <a:lstStyle/>
          <a:p>
            <a:pPr algn="l" rtl="0"/>
            <a:r>
              <a:rPr lang="en-US" sz="2000" dirty="0"/>
              <a:t>Rabbi Pesach was born in Larissa, became a Rabbi and in 1892 became the city Rabbi of Volos. On September 30</a:t>
            </a:r>
            <a:r>
              <a:rPr lang="en-US" sz="2000" baseline="30000" dirty="0"/>
              <a:t>th</a:t>
            </a:r>
            <a:r>
              <a:rPr lang="en-US" sz="2000" dirty="0"/>
              <a:t> 1943, the Germans demanded he give a list of all the city Jews, so as to send them to Auschwitz. </a:t>
            </a:r>
          </a:p>
          <a:p>
            <a:pPr algn="l" rtl="0"/>
            <a:r>
              <a:rPr lang="en-US" sz="2000" dirty="0"/>
              <a:t>In order to save the Volos Jewry, the Rabbi asked the Germans for 3 more days to get organized. Thanks to his connections with the Archbishop, the Priest and the Mayor- he used the additional days and warned the Jews and gave the sign to flee to the far off villages in the mountains, with the help of the Greek resistance, where they hid until the end of the war. All this was done while the Rabbi risked his own life. </a:t>
            </a:r>
          </a:p>
          <a:p>
            <a:pPr algn="l" rtl="0"/>
            <a:r>
              <a:rPr lang="en-US" sz="2000" dirty="0"/>
              <a:t>Thanks to his actions, 750 out of 880 of the Volos Jewry were saved. The Rabbi's family, who lived outside the city, didn’t survive the war.</a:t>
            </a:r>
          </a:p>
          <a:p>
            <a:pPr algn="l" rtl="0"/>
            <a:r>
              <a:rPr lang="en-US" sz="2000" dirty="0"/>
              <a:t>In 1946 he was chosen to be Greece's head Rabbi and father of the Courts. In 1952 King Paul of Greece gave him the "Golden Cross"- an award given for loyalty and patriotism to Greece. </a:t>
            </a:r>
          </a:p>
          <a:p>
            <a:pPr algn="l" rtl="0"/>
            <a:r>
              <a:rPr lang="en-US" sz="2000" dirty="0"/>
              <a:t>Rabbi Pesach and his wife Sarah were reburied in 1957 in Jerusalem. </a:t>
            </a:r>
          </a:p>
          <a:p>
            <a:pPr algn="l" rtl="0"/>
            <a:r>
              <a:rPr lang="en-US" sz="2000" dirty="0"/>
              <a:t>The first information about his actions was given by his great grandchild, Dr. Elias </a:t>
            </a:r>
            <a:r>
              <a:rPr lang="en-US" sz="2000" dirty="0" err="1"/>
              <a:t>Pessach</a:t>
            </a:r>
            <a:r>
              <a:rPr lang="en-US" sz="2000" dirty="0"/>
              <a:t>. </a:t>
            </a:r>
          </a:p>
          <a:p>
            <a:pPr algn="l" rtl="0"/>
            <a:r>
              <a:rPr lang="en-US" sz="2000" dirty="0"/>
              <a:t>"The Jewish Rescuer Award" was given to his family members during the 2015 Holocaust Memorial Day ceremony in the </a:t>
            </a:r>
            <a:r>
              <a:rPr lang="en-US" sz="2000" dirty="0" err="1"/>
              <a:t>Bnei</a:t>
            </a:r>
            <a:r>
              <a:rPr lang="en-US" sz="2000" dirty="0"/>
              <a:t> </a:t>
            </a:r>
            <a:r>
              <a:rPr lang="en-US" sz="2000" dirty="0" err="1"/>
              <a:t>Brith</a:t>
            </a:r>
            <a:r>
              <a:rPr lang="en-US" sz="2000" dirty="0"/>
              <a:t> forest. </a:t>
            </a:r>
          </a:p>
          <a:p>
            <a:pPr algn="l" rtl="0"/>
            <a:r>
              <a:rPr lang="en-US" sz="2000" dirty="0"/>
              <a:t> </a:t>
            </a:r>
          </a:p>
        </p:txBody>
      </p:sp>
    </p:spTree>
    <p:extLst>
      <p:ext uri="{BB962C8B-B14F-4D97-AF65-F5344CB8AC3E}">
        <p14:creationId xmlns:p14="http://schemas.microsoft.com/office/powerpoint/2010/main" val="2112963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TotalTime>
  <Words>5736</Words>
  <Application>Microsoft Office PowerPoint</Application>
  <PresentationFormat>מסך רחב</PresentationFormat>
  <Paragraphs>242</Paragraphs>
  <Slides>27</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27</vt:i4>
      </vt:variant>
    </vt:vector>
  </HeadingPairs>
  <TitlesOfParts>
    <vt:vector size="34" baseType="lpstr">
      <vt:lpstr>Arial</vt:lpstr>
      <vt:lpstr>Assistant</vt:lpstr>
      <vt:lpstr>Calibri</vt:lpstr>
      <vt:lpstr>Calibri Light</vt:lpstr>
      <vt:lpstr>Guttman Drogolin</vt:lpstr>
      <vt:lpstr>Times New Roman</vt:lpstr>
      <vt:lpstr>Office Theme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shabtayh.sabi@gmail.com</dc:creator>
  <cp:lastModifiedBy>Dafna</cp:lastModifiedBy>
  <cp:revision>69</cp:revision>
  <dcterms:created xsi:type="dcterms:W3CDTF">2019-02-20T09:44:14Z</dcterms:created>
  <dcterms:modified xsi:type="dcterms:W3CDTF">2025-08-17T05:52:01Z</dcterms:modified>
</cp:coreProperties>
</file>