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55"/>
  </p:notesMasterIdLst>
  <p:sldIdLst>
    <p:sldId id="324" r:id="rId2"/>
    <p:sldId id="311" r:id="rId3"/>
    <p:sldId id="295" r:id="rId4"/>
    <p:sldId id="296" r:id="rId5"/>
    <p:sldId id="297" r:id="rId6"/>
    <p:sldId id="327" r:id="rId7"/>
    <p:sldId id="294" r:id="rId8"/>
    <p:sldId id="313" r:id="rId9"/>
    <p:sldId id="314" r:id="rId10"/>
    <p:sldId id="323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284" r:id="rId19"/>
    <p:sldId id="301" r:id="rId20"/>
    <p:sldId id="312" r:id="rId21"/>
    <p:sldId id="302" r:id="rId22"/>
    <p:sldId id="303" r:id="rId23"/>
    <p:sldId id="304" r:id="rId24"/>
    <p:sldId id="325" r:id="rId25"/>
    <p:sldId id="326" r:id="rId26"/>
    <p:sldId id="281" r:id="rId27"/>
    <p:sldId id="265" r:id="rId28"/>
    <p:sldId id="266" r:id="rId29"/>
    <p:sldId id="258" r:id="rId30"/>
    <p:sldId id="259" r:id="rId31"/>
    <p:sldId id="278" r:id="rId32"/>
    <p:sldId id="277" r:id="rId33"/>
    <p:sldId id="276" r:id="rId34"/>
    <p:sldId id="271" r:id="rId35"/>
    <p:sldId id="269" r:id="rId36"/>
    <p:sldId id="270" r:id="rId37"/>
    <p:sldId id="268" r:id="rId38"/>
    <p:sldId id="267" r:id="rId39"/>
    <p:sldId id="305" r:id="rId40"/>
    <p:sldId id="290" r:id="rId41"/>
    <p:sldId id="309" r:id="rId42"/>
    <p:sldId id="308" r:id="rId43"/>
    <p:sldId id="321" r:id="rId44"/>
    <p:sldId id="288" r:id="rId45"/>
    <p:sldId id="289" r:id="rId46"/>
    <p:sldId id="306" r:id="rId47"/>
    <p:sldId id="307" r:id="rId48"/>
    <p:sldId id="282" r:id="rId49"/>
    <p:sldId id="291" r:id="rId50"/>
    <p:sldId id="283" r:id="rId51"/>
    <p:sldId id="292" r:id="rId52"/>
    <p:sldId id="293" r:id="rId53"/>
    <p:sldId id="299" r:id="rId5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991894419138615E-2"/>
          <c:y val="3.7803122885335973E-2"/>
          <c:w val="0.87608651293970641"/>
          <c:h val="0.8297822969165042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לגרפים'!$B$4:$B$34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לגרפים'!$C$4:$C$34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לגרפים'!$D$4:$D$34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לגרפים'!$E$4:$E$34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לגרפים'!$F$4:$F$34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לגרפים'!$G$4:$G$34</c:f>
            </c:numRef>
          </c:val>
        </c:ser>
        <c:ser>
          <c:idx val="6"/>
          <c:order val="6"/>
          <c:spPr>
            <a:solidFill>
              <a:srgbClr val="00B050"/>
            </a:solidFill>
            <a:ln w="349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לגרפים'!$H$4:$H$34</c:f>
              <c:numCache>
                <c:formatCode>_(* #,##0.0_);_(* \(#,##0.0\);_(* "-"??_);_(@_)</c:formatCode>
                <c:ptCount val="31"/>
                <c:pt idx="0">
                  <c:v>43.723467354560611</c:v>
                </c:pt>
                <c:pt idx="1">
                  <c:v>39.698603536170957</c:v>
                </c:pt>
                <c:pt idx="2">
                  <c:v>35.519215555325154</c:v>
                </c:pt>
                <c:pt idx="3">
                  <c:v>34.047370253101953</c:v>
                </c:pt>
                <c:pt idx="4">
                  <c:v>36.55632958060847</c:v>
                </c:pt>
                <c:pt idx="5">
                  <c:v>37.436424590570667</c:v>
                </c:pt>
                <c:pt idx="6">
                  <c:v>37.699761697740172</c:v>
                </c:pt>
                <c:pt idx="7">
                  <c:v>38.36146405999397</c:v>
                </c:pt>
                <c:pt idx="8">
                  <c:v>36.070841344592942</c:v>
                </c:pt>
                <c:pt idx="9">
                  <c:v>32.330157670314101</c:v>
                </c:pt>
                <c:pt idx="10">
                  <c:v>31.242306916352824</c:v>
                </c:pt>
                <c:pt idx="11">
                  <c:v>32.317806233129822</c:v>
                </c:pt>
                <c:pt idx="12">
                  <c:v>32.274393129334541</c:v>
                </c:pt>
                <c:pt idx="13">
                  <c:v>32.865792096359051</c:v>
                </c:pt>
                <c:pt idx="14">
                  <c:v>32.503750583522191</c:v>
                </c:pt>
                <c:pt idx="15">
                  <c:v>30.022732846365212</c:v>
                </c:pt>
                <c:pt idx="16">
                  <c:v>26.531382207931099</c:v>
                </c:pt>
                <c:pt idx="17">
                  <c:v>24.890222128769103</c:v>
                </c:pt>
                <c:pt idx="18">
                  <c:v>22.156559480169342</c:v>
                </c:pt>
                <c:pt idx="19">
                  <c:v>18.756510669271901</c:v>
                </c:pt>
                <c:pt idx="20">
                  <c:v>14.949384710067203</c:v>
                </c:pt>
                <c:pt idx="21">
                  <c:v>10.922650409320182</c:v>
                </c:pt>
                <c:pt idx="22">
                  <c:v>7.2098214839636938</c:v>
                </c:pt>
                <c:pt idx="23">
                  <c:v>7.1847891332403542</c:v>
                </c:pt>
                <c:pt idx="24">
                  <c:v>7.9702034132927109</c:v>
                </c:pt>
                <c:pt idx="25">
                  <c:v>9.1898501435026336</c:v>
                </c:pt>
                <c:pt idx="26">
                  <c:v>8.8562395795866315</c:v>
                </c:pt>
                <c:pt idx="27">
                  <c:v>7.2977024176802479</c:v>
                </c:pt>
                <c:pt idx="28">
                  <c:v>6.4657491889841028</c:v>
                </c:pt>
                <c:pt idx="29">
                  <c:v>4.1800673667788706</c:v>
                </c:pt>
                <c:pt idx="30">
                  <c:v>1.6955182878356259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0558048"/>
        <c:axId val="420559224"/>
      </c:barChart>
      <c:catAx>
        <c:axId val="42055804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0559224"/>
        <c:crosses val="autoZero"/>
        <c:auto val="1"/>
        <c:lblAlgn val="ctr"/>
        <c:lblOffset val="100"/>
        <c:noMultiLvlLbl val="0"/>
      </c:catAx>
      <c:valAx>
        <c:axId val="4205592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0558048"/>
        <c:crosses val="max"/>
        <c:crossBetween val="between"/>
      </c:valAx>
      <c:spPr>
        <a:noFill/>
        <a:ln w="9525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648403777873E-2"/>
          <c:y val="0.12788087541379942"/>
          <c:w val="0.86995423641316005"/>
          <c:h val="0.733920395515425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 w="50800">
              <a:solidFill>
                <a:srgbClr val="C00000"/>
              </a:solidFill>
            </a:ln>
            <a:effectLst/>
          </c:spPr>
          <c:invertIfNegative val="0"/>
          <c:cat>
            <c:numRef>
              <c:f>'אחוז שינוי 5 שנתי לגרפים'!$A$4:$A$34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'אחוז שינוי 5 שנתי לגרפים'!$L$4:$L$34</c:f>
              <c:numCache>
                <c:formatCode>_(* #,##0.0_);_(* \(#,##0.0\);_(* "-"??_);_(@_)</c:formatCode>
                <c:ptCount val="31"/>
                <c:pt idx="0">
                  <c:v>56.276532645439389</c:v>
                </c:pt>
                <c:pt idx="1">
                  <c:v>60.301396463829043</c:v>
                </c:pt>
                <c:pt idx="2">
                  <c:v>64.480784444674839</c:v>
                </c:pt>
                <c:pt idx="3">
                  <c:v>65.952629746898054</c:v>
                </c:pt>
                <c:pt idx="4">
                  <c:v>63.44367041939153</c:v>
                </c:pt>
                <c:pt idx="5">
                  <c:v>62.563575409429333</c:v>
                </c:pt>
                <c:pt idx="6">
                  <c:v>62.300238302259828</c:v>
                </c:pt>
                <c:pt idx="7">
                  <c:v>61.63853594000603</c:v>
                </c:pt>
                <c:pt idx="8">
                  <c:v>63.929158655407058</c:v>
                </c:pt>
                <c:pt idx="9">
                  <c:v>67.669842329685906</c:v>
                </c:pt>
                <c:pt idx="10">
                  <c:v>68.757693083647183</c:v>
                </c:pt>
                <c:pt idx="11">
                  <c:v>67.682193766870171</c:v>
                </c:pt>
                <c:pt idx="12">
                  <c:v>67.725606870665459</c:v>
                </c:pt>
                <c:pt idx="13">
                  <c:v>67.134207903640942</c:v>
                </c:pt>
                <c:pt idx="14">
                  <c:v>67.496249416477809</c:v>
                </c:pt>
                <c:pt idx="15">
                  <c:v>69.977267153634784</c:v>
                </c:pt>
                <c:pt idx="16">
                  <c:v>73.468617792068898</c:v>
                </c:pt>
                <c:pt idx="17">
                  <c:v>75.109777871230904</c:v>
                </c:pt>
                <c:pt idx="18">
                  <c:v>77.843440519830665</c:v>
                </c:pt>
                <c:pt idx="19">
                  <c:v>81.243489330728096</c:v>
                </c:pt>
                <c:pt idx="20">
                  <c:v>85.050615289932793</c:v>
                </c:pt>
                <c:pt idx="21">
                  <c:v>89.077349590679816</c:v>
                </c:pt>
                <c:pt idx="22">
                  <c:v>92.790178516036306</c:v>
                </c:pt>
                <c:pt idx="23">
                  <c:v>92.815210866759642</c:v>
                </c:pt>
                <c:pt idx="24">
                  <c:v>92.029796586707292</c:v>
                </c:pt>
                <c:pt idx="25">
                  <c:v>90.810149856497361</c:v>
                </c:pt>
                <c:pt idx="26">
                  <c:v>91.143760420413372</c:v>
                </c:pt>
                <c:pt idx="27">
                  <c:v>92.702297582319758</c:v>
                </c:pt>
                <c:pt idx="28">
                  <c:v>93.534250811015895</c:v>
                </c:pt>
                <c:pt idx="29">
                  <c:v>95.819932633221129</c:v>
                </c:pt>
                <c:pt idx="30">
                  <c:v>98.304481712164375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0564712"/>
        <c:axId val="420559616"/>
      </c:barChart>
      <c:catAx>
        <c:axId val="4205647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84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0559616"/>
        <c:crosses val="autoZero"/>
        <c:auto val="1"/>
        <c:lblAlgn val="ctr"/>
        <c:lblOffset val="100"/>
        <c:noMultiLvlLbl val="0"/>
      </c:catAx>
      <c:valAx>
        <c:axId val="420559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0564712"/>
        <c:crosses val="max"/>
        <c:crossBetween val="between"/>
      </c:valAx>
      <c:spPr>
        <a:noFill/>
        <a:ln w="0">
          <a:noFill/>
        </a:ln>
        <a:effectLst/>
      </c:spPr>
    </c:plotArea>
    <c:plotVisOnly val="1"/>
    <c:dispBlanksAs val="gap"/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7F3F0A-D1C8-4E8D-911F-88B69AB0B5E7}" type="datetimeFigureOut">
              <a:rPr lang="he-IL" smtClean="0"/>
              <a:t>א'/אלול/תשע"ו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1A8637-B8F9-4AEC-82AE-3682209A35AF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783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A8637-B8F9-4AEC-82AE-3682209A35AF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39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C23FFF-AC5E-425E-A0B6-D18110741584}" type="slidenum">
              <a:rPr lang="he-IL" altLang="he-IL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he-IL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67238" cy="3425825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4513"/>
            <a:ext cx="5029200" cy="4419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132353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4608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rtl="1" eaLnBrk="1" hangingPunct="1"/>
            <a:fld id="{AF742E14-E2C4-4317-806B-49ABA5E252B7}" type="slidenum">
              <a:rPr lang="he-IL" altLang="he-IL" sz="1200" smtClean="0">
                <a:cs typeface="Times New Roman" pitchFamily="18" charset="0"/>
              </a:rPr>
              <a:pPr rtl="1" eaLnBrk="1" hangingPunct="1"/>
              <a:t>9</a:t>
            </a:fld>
            <a:endParaRPr lang="en-US" altLang="he-IL" sz="1200" dirty="0" smtClean="0"/>
          </a:p>
        </p:txBody>
      </p:sp>
    </p:spTree>
    <p:extLst>
      <p:ext uri="{BB962C8B-B14F-4D97-AF65-F5344CB8AC3E}">
        <p14:creationId xmlns:p14="http://schemas.microsoft.com/office/powerpoint/2010/main" val="333943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rtl="1" eaLnBrk="1" hangingPunct="1"/>
            <a:fld id="{AFD1B7FB-92BC-4A04-A46F-305F27AF8549}" type="slidenum">
              <a:rPr lang="he-IL" altLang="he-IL" sz="1200" smtClean="0">
                <a:cs typeface="Times New Roman" pitchFamily="18" charset="0"/>
              </a:rPr>
              <a:pPr rtl="1" eaLnBrk="1" hangingPunct="1"/>
              <a:t>11</a:t>
            </a:fld>
            <a:endParaRPr lang="en-US" altLang="he-IL" sz="1200" dirty="0" smtClean="0"/>
          </a:p>
        </p:txBody>
      </p:sp>
    </p:spTree>
    <p:extLst>
      <p:ext uri="{BB962C8B-B14F-4D97-AF65-F5344CB8AC3E}">
        <p14:creationId xmlns:p14="http://schemas.microsoft.com/office/powerpoint/2010/main" val="161917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4915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rtl="1" eaLnBrk="1" hangingPunct="1"/>
            <a:fld id="{4EF8493F-23E7-4CAE-9F18-2A6E93997E96}" type="slidenum">
              <a:rPr lang="he-IL" altLang="he-IL" sz="1200" smtClean="0">
                <a:cs typeface="Times New Roman" pitchFamily="18" charset="0"/>
              </a:rPr>
              <a:pPr rtl="1" eaLnBrk="1" hangingPunct="1"/>
              <a:t>12</a:t>
            </a:fld>
            <a:endParaRPr lang="en-US" altLang="he-IL" sz="1200" dirty="0" smtClean="0"/>
          </a:p>
        </p:txBody>
      </p:sp>
    </p:spTree>
    <p:extLst>
      <p:ext uri="{BB962C8B-B14F-4D97-AF65-F5344CB8AC3E}">
        <p14:creationId xmlns:p14="http://schemas.microsoft.com/office/powerpoint/2010/main" val="319405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dirty="0" smtClean="0"/>
          </a:p>
        </p:txBody>
      </p:sp>
      <p:sp>
        <p:nvSpPr>
          <p:cNvPr id="4813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rtl="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rtl="1" eaLnBrk="1" hangingPunct="1"/>
            <a:fld id="{8CE32DF7-2EC2-495E-AFB9-00DE699B4141}" type="slidenum">
              <a:rPr lang="he-IL" altLang="he-IL" sz="1200" smtClean="0">
                <a:cs typeface="Times New Roman" pitchFamily="18" charset="0"/>
              </a:rPr>
              <a:pPr rtl="1" eaLnBrk="1" hangingPunct="1"/>
              <a:t>13</a:t>
            </a:fld>
            <a:endParaRPr lang="en-US" altLang="he-IL" sz="1200" dirty="0" smtClean="0"/>
          </a:p>
        </p:txBody>
      </p:sp>
    </p:spTree>
    <p:extLst>
      <p:ext uri="{BB962C8B-B14F-4D97-AF65-F5344CB8AC3E}">
        <p14:creationId xmlns:p14="http://schemas.microsoft.com/office/powerpoint/2010/main" val="179801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A8637-B8F9-4AEC-82AE-3682209A35AF}" type="slidenum">
              <a:rPr lang="he-IL" smtClean="0"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801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B5603C-3FA2-4BE8-BC0F-2C1D0D1DF15A}" type="slidenum">
              <a:rPr lang="en-US" altLang="he-IL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he-IL" dirty="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67238" cy="3425825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8" y="4352890"/>
            <a:ext cx="5028326" cy="44217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e-IL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298996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B0C22-5AAC-4DE5-841F-2E7D25E5ACC4}" type="slidenum">
              <a:rPr lang="he-IL" smtClean="0"/>
              <a:t>42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713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466C-7B4D-4648-AF4A-C75C3C16702E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43AD-39DD-415D-A029-757C93958FFC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7FDD-5225-445B-9F7C-C2B76543BD3D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D1FA-07FE-4817-A19D-F44207A754FD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A50C-1E61-42AE-94B8-1A19E8F2A0FF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733-CC71-4807-8169-49BA16C4AE82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DA6F-F072-497F-AF62-64412261E201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649-FA62-4DCE-9D74-843F1C72BFC2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EBDC-E6F1-4C19-AED3-A75CB77D34D9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13837" y="6528816"/>
            <a:ext cx="4114800" cy="3291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pt-BR" dirty="0" smtClean="0"/>
              <a:t>Dr. Abraham Huli: www.huli.co.il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149-860A-43EF-A941-7A30654F49B1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1E76-4178-447A-8447-56368FCA064A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943150-00E9-4059-AD8E-14EB1B529094}" type="datetime8">
              <a:rPr lang="he-IL" smtClean="0"/>
              <a:t>04 ספטמבר 16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Dr. Abraham Huli: www.huli.co.il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D9154B-8060-49F4-A656-E4C0DF05EB3F}" type="slidenum">
              <a:rPr lang="he-IL" smtClean="0"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es.org.il/BRPortalStorage/a/1/60/25/12-G95gSIr8G1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.gov.il/www/publications/tec21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michai@mof.gov.i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huli.co.il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08504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spc="-100" dirty="0" smtClean="0">
                <a:solidFill>
                  <a:srgbClr val="4F81BD">
                    <a:lumMod val="75000"/>
                  </a:srgbClr>
                </a:solidFill>
              </a:rPr>
              <a:t>מדד "</a:t>
            </a:r>
            <a:r>
              <a:rPr lang="he-IL" sz="3600" b="1" spc="-100" dirty="0">
                <a:solidFill>
                  <a:srgbClr val="4F81BD">
                    <a:lumMod val="75000"/>
                  </a:srgbClr>
                </a:solidFill>
              </a:rPr>
              <a:t>מצוינות לאומית</a:t>
            </a:r>
            <a:r>
              <a:rPr lang="he-IL" sz="3600" b="1" spc="-100" dirty="0" smtClean="0">
                <a:solidFill>
                  <a:srgbClr val="4F81BD">
                    <a:lumMod val="75000"/>
                  </a:srgbClr>
                </a:solidFill>
              </a:rPr>
              <a:t>" </a:t>
            </a:r>
            <a:r>
              <a:rPr lang="he-IL" sz="3600" b="1" spc="-100" dirty="0">
                <a:solidFill>
                  <a:srgbClr val="4F81BD">
                    <a:lumMod val="75000"/>
                  </a:srgbClr>
                </a:solidFill>
              </a:rPr>
              <a:t>של </a:t>
            </a:r>
            <a:r>
              <a:rPr lang="he-IL" sz="3600" b="1" spc="-100" dirty="0">
                <a:solidFill>
                  <a:srgbClr val="4F81BD">
                    <a:lumMod val="75000"/>
                  </a:srgbClr>
                </a:solidFill>
              </a:rPr>
              <a:t>מדינה </a:t>
            </a:r>
            <a:r>
              <a:rPr lang="he-IL" sz="3600" b="1" spc="-100" dirty="0" smtClean="0">
                <a:solidFill>
                  <a:srgbClr val="4F81BD">
                    <a:lumMod val="75000"/>
                  </a:srgbClr>
                </a:solidFill>
              </a:rPr>
              <a:t>דמוקרטית</a:t>
            </a:r>
          </a:p>
          <a:p>
            <a:pPr algn="ctr"/>
            <a:endParaRPr lang="he-IL" sz="800" b="1" spc="-100" dirty="0" smtClean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en-US" sz="2800" b="1" spc="-100" dirty="0">
                <a:solidFill>
                  <a:srgbClr val="4F81BD">
                    <a:lumMod val="75000"/>
                  </a:srgbClr>
                </a:solidFill>
              </a:rPr>
              <a:t>“National Excellence” Indicator </a:t>
            </a:r>
            <a:r>
              <a:rPr lang="en-US" sz="2800" b="1" spc="-100" dirty="0" smtClean="0">
                <a:solidFill>
                  <a:srgbClr val="4F81BD">
                    <a:lumMod val="75000"/>
                  </a:srgbClr>
                </a:solidFill>
              </a:rPr>
              <a:t>of </a:t>
            </a:r>
            <a:r>
              <a:rPr lang="en-US" sz="2800" b="1" spc="-100" dirty="0">
                <a:solidFill>
                  <a:srgbClr val="4F81BD">
                    <a:lumMod val="75000"/>
                  </a:srgbClr>
                </a:solidFill>
              </a:rPr>
              <a:t>a Democratic State</a:t>
            </a:r>
            <a:endParaRPr lang="he-IL" sz="2800" b="1" spc="-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251520" y="1766784"/>
            <a:ext cx="864096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שאלה </a:t>
            </a:r>
            <a:r>
              <a:rPr lang="he-IL" dirty="0"/>
              <a:t>מס' 1 – האם המדינה זקוקה </a:t>
            </a:r>
            <a:r>
              <a:rPr lang="he-IL" dirty="0" smtClean="0"/>
              <a:t>לו ?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                           Does </a:t>
            </a:r>
            <a:r>
              <a:rPr lang="en-US" sz="2000" dirty="0"/>
              <a:t>the state need </a:t>
            </a:r>
            <a:r>
              <a:rPr lang="en-US" sz="2000" dirty="0" smtClean="0"/>
              <a:t>it ?       </a:t>
            </a:r>
            <a:r>
              <a:rPr lang="en-US" sz="2000" dirty="0"/>
              <a:t/>
            </a:r>
            <a:br>
              <a:rPr lang="en-US" sz="2000" dirty="0"/>
            </a:br>
            <a:endParaRPr lang="he-IL" sz="2000" dirty="0"/>
          </a:p>
          <a:p>
            <a:pPr marL="0" indent="0">
              <a:buNone/>
            </a:pPr>
            <a:r>
              <a:rPr lang="he-IL" dirty="0" smtClean="0"/>
              <a:t>שאלה </a:t>
            </a:r>
            <a:r>
              <a:rPr lang="he-IL" dirty="0"/>
              <a:t>מס' 2 – האם המדינה יודעת כיצד למדוד </a:t>
            </a:r>
            <a:r>
              <a:rPr lang="he-IL" dirty="0" smtClean="0"/>
              <a:t>אותו ?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Does </a:t>
            </a:r>
            <a:r>
              <a:rPr lang="en-US" sz="2000" dirty="0"/>
              <a:t>the state know </a:t>
            </a:r>
            <a:r>
              <a:rPr lang="en-US" sz="2000" dirty="0"/>
              <a:t>how </a:t>
            </a:r>
            <a:r>
              <a:rPr lang="en-US" sz="2000" dirty="0"/>
              <a:t>to measure it </a:t>
            </a:r>
            <a:r>
              <a:rPr lang="en-US" sz="2000" dirty="0"/>
              <a:t>? </a:t>
            </a:r>
            <a:r>
              <a:rPr lang="en-US" sz="2000" dirty="0"/>
              <a:t/>
            </a:r>
            <a:br>
              <a:rPr lang="en-US" sz="2000" dirty="0"/>
            </a:br>
            <a:endParaRPr lang="he-IL" sz="2000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שאלה מס' 3 – האם המדינה יודעת מה הן "ההזדמנויות לשיפורו</a:t>
            </a:r>
            <a:r>
              <a:rPr lang="he-IL" dirty="0" smtClean="0"/>
              <a:t>"?</a:t>
            </a:r>
          </a:p>
          <a:p>
            <a:pPr marL="0" indent="0" algn="l" rtl="0">
              <a:buNone/>
            </a:pPr>
            <a:r>
              <a:rPr lang="en-US" sz="2000" dirty="0" smtClean="0"/>
              <a:t>   Does </a:t>
            </a:r>
            <a:r>
              <a:rPr lang="en-US" sz="2000" dirty="0"/>
              <a:t>the state know </a:t>
            </a:r>
            <a:r>
              <a:rPr lang="en-US" sz="2000" dirty="0" smtClean="0"/>
              <a:t>its </a:t>
            </a:r>
            <a:r>
              <a:rPr lang="en-US" sz="2000" dirty="0"/>
              <a:t>“opportunities for </a:t>
            </a:r>
            <a:r>
              <a:rPr lang="en-US" sz="2000" dirty="0" smtClean="0"/>
              <a:t>improvement</a:t>
            </a:r>
            <a:r>
              <a:rPr lang="en-US" sz="2000" dirty="0"/>
              <a:t>” ? </a:t>
            </a:r>
            <a:br>
              <a:rPr lang="en-US" sz="2000" dirty="0"/>
            </a:br>
            <a:endParaRPr lang="he-IL" sz="2000" dirty="0"/>
          </a:p>
        </p:txBody>
      </p:sp>
      <p:sp>
        <p:nvSpPr>
          <p:cNvPr id="6" name="מציין מיקום של כותרת תחתונה 2"/>
          <p:cNvSpPr txBox="1">
            <a:spLocks/>
          </p:cNvSpPr>
          <p:nvPr/>
        </p:nvSpPr>
        <p:spPr>
          <a:xfrm>
            <a:off x="6022404" y="6528816"/>
            <a:ext cx="3086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prstClr val="black"/>
                </a:solidFill>
              </a:rPr>
              <a:t>Dr. Abraham Huli: www.huli.co.il 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KM_C224e16051012410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" y="116632"/>
            <a:ext cx="879792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59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מחבר ישר 2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7" name="מחבר ישר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" name="AutoShape 2"/>
          <p:cNvSpPr>
            <a:spLocks noChangeArrowheads="1"/>
          </p:cNvSpPr>
          <p:nvPr/>
        </p:nvSpPr>
        <p:spPr bwMode="auto">
          <a:xfrm rot="29690">
            <a:off x="3581400" y="4419600"/>
            <a:ext cx="1100138" cy="121285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AutoShape 3"/>
          <p:cNvSpPr>
            <a:spLocks noChangeArrowheads="1"/>
          </p:cNvSpPr>
          <p:nvPr/>
        </p:nvSpPr>
        <p:spPr bwMode="auto">
          <a:xfrm rot="27217">
            <a:off x="4114800" y="5638800"/>
            <a:ext cx="1063625" cy="108743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AutoShape 4"/>
          <p:cNvSpPr>
            <a:spLocks noChangeArrowheads="1"/>
          </p:cNvSpPr>
          <p:nvPr/>
        </p:nvSpPr>
        <p:spPr bwMode="auto">
          <a:xfrm rot="27217">
            <a:off x="3048000" y="5638800"/>
            <a:ext cx="1063625" cy="108743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5"/>
          <p:cNvSpPr>
            <a:spLocks noChangeArrowheads="1"/>
          </p:cNvSpPr>
          <p:nvPr/>
        </p:nvSpPr>
        <p:spPr bwMode="auto">
          <a:xfrm rot="27217">
            <a:off x="3473450" y="3186113"/>
            <a:ext cx="1328738" cy="1077912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AutoShape 6"/>
          <p:cNvSpPr>
            <a:spLocks noChangeArrowheads="1"/>
          </p:cNvSpPr>
          <p:nvPr/>
        </p:nvSpPr>
        <p:spPr bwMode="auto">
          <a:xfrm rot="27217">
            <a:off x="3509963" y="1676400"/>
            <a:ext cx="1328737" cy="10779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AutoShape 7"/>
          <p:cNvSpPr>
            <a:spLocks noChangeArrowheads="1"/>
          </p:cNvSpPr>
          <p:nvPr/>
        </p:nvSpPr>
        <p:spPr bwMode="auto">
          <a:xfrm rot="27217">
            <a:off x="3552825" y="293688"/>
            <a:ext cx="1328738" cy="1077912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5867400" y="76200"/>
            <a:ext cx="681038" cy="336550"/>
          </a:xfrm>
          <a:prstGeom prst="rect">
            <a:avLst/>
          </a:prstGeom>
          <a:gradFill rotWithShape="0">
            <a:gsLst>
              <a:gs pos="0">
                <a:srgbClr val="6699FF">
                  <a:gamma/>
                  <a:tint val="0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Peace</a:t>
            </a: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5105400" y="76200"/>
            <a:ext cx="863600" cy="336550"/>
          </a:xfrm>
          <a:prstGeom prst="rect">
            <a:avLst/>
          </a:prstGeom>
          <a:gradFill rotWithShape="0">
            <a:gsLst>
              <a:gs pos="0">
                <a:srgbClr val="6699FF">
                  <a:gamma/>
                  <a:tint val="0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Health, </a:t>
            </a:r>
          </a:p>
        </p:txBody>
      </p:sp>
      <p:sp>
        <p:nvSpPr>
          <p:cNvPr id="267274" name="Text Box 10"/>
          <p:cNvSpPr txBox="1">
            <a:spLocks noChangeArrowheads="1"/>
          </p:cNvSpPr>
          <p:nvPr/>
        </p:nvSpPr>
        <p:spPr bwMode="auto">
          <a:xfrm>
            <a:off x="6858000" y="76200"/>
            <a:ext cx="941388" cy="336550"/>
          </a:xfrm>
          <a:prstGeom prst="rect">
            <a:avLst/>
          </a:prstGeom>
          <a:gradFill rotWithShape="0">
            <a:gsLst>
              <a:gs pos="0">
                <a:srgbClr val="6699FF">
                  <a:gamma/>
                  <a:tint val="0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Freedom</a:t>
            </a:r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6553200" y="76200"/>
            <a:ext cx="342900" cy="336550"/>
          </a:xfrm>
          <a:prstGeom prst="rect">
            <a:avLst/>
          </a:prstGeom>
          <a:gradFill rotWithShape="0">
            <a:gsLst>
              <a:gs pos="0">
                <a:srgbClr val="6699FF">
                  <a:gamma/>
                  <a:tint val="0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&amp;</a:t>
            </a: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3581400" y="0"/>
            <a:ext cx="1325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Quality of Life (*)</a:t>
            </a: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4953000" y="1219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quality</a:t>
            </a:r>
            <a:r>
              <a:rPr lang="en-US" altLang="he-IL" sz="1200" b="1" i="1" dirty="0">
                <a:solidFill>
                  <a:srgbClr val="66FF33"/>
                </a:solidFill>
                <a:latin typeface="Times New Roman" pitchFamily="18" charset="0"/>
                <a:cs typeface="David" pitchFamily="34" charset="-79"/>
              </a:rPr>
              <a:t> of </a:t>
            </a: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Service</a:t>
            </a:r>
          </a:p>
        </p:txBody>
      </p:sp>
      <p:sp>
        <p:nvSpPr>
          <p:cNvPr id="16400" name="Text Box 14"/>
          <p:cNvSpPr txBox="1">
            <a:spLocks noChangeArrowheads="1"/>
          </p:cNvSpPr>
          <p:nvPr/>
        </p:nvSpPr>
        <p:spPr bwMode="auto">
          <a:xfrm>
            <a:off x="2209800" y="1219200"/>
            <a:ext cx="1354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Quality</a:t>
            </a:r>
            <a:r>
              <a:rPr lang="en-US" altLang="he-IL" sz="1200" b="1" i="1" dirty="0">
                <a:solidFill>
                  <a:srgbClr val="66FF33"/>
                </a:solidFill>
                <a:latin typeface="Times New Roman" pitchFamily="18" charset="0"/>
                <a:cs typeface="David" pitchFamily="34" charset="-79"/>
              </a:rPr>
              <a:t> of </a:t>
            </a: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Product</a:t>
            </a:r>
          </a:p>
        </p:txBody>
      </p:sp>
      <p:sp>
        <p:nvSpPr>
          <p:cNvPr id="16401" name="Text Box 15"/>
          <p:cNvSpPr txBox="1">
            <a:spLocks noChangeArrowheads="1"/>
          </p:cNvSpPr>
          <p:nvPr/>
        </p:nvSpPr>
        <p:spPr bwMode="auto">
          <a:xfrm>
            <a:off x="3482975" y="1371600"/>
            <a:ext cx="1470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Personal Excellence</a:t>
            </a:r>
          </a:p>
        </p:txBody>
      </p:sp>
      <p:sp>
        <p:nvSpPr>
          <p:cNvPr id="16402" name="Text Box 16"/>
          <p:cNvSpPr txBox="1">
            <a:spLocks noChangeArrowheads="1"/>
          </p:cNvSpPr>
          <p:nvPr/>
        </p:nvSpPr>
        <p:spPr bwMode="auto">
          <a:xfrm>
            <a:off x="4876800" y="2590800"/>
            <a:ext cx="1462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National</a:t>
            </a:r>
            <a:r>
              <a:rPr lang="en-US" altLang="he-IL" sz="1200" b="1" i="1" dirty="0">
                <a:solidFill>
                  <a:srgbClr val="66FF33"/>
                </a:solidFill>
                <a:latin typeface="Times New Roman" pitchFamily="18" charset="0"/>
                <a:cs typeface="David" pitchFamily="34" charset="-79"/>
              </a:rPr>
              <a:t> </a:t>
            </a: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Excellence</a:t>
            </a:r>
          </a:p>
        </p:txBody>
      </p:sp>
      <p:sp>
        <p:nvSpPr>
          <p:cNvPr id="16403" name="Text Box 17"/>
          <p:cNvSpPr txBox="1">
            <a:spLocks noChangeArrowheads="1"/>
          </p:cNvSpPr>
          <p:nvPr/>
        </p:nvSpPr>
        <p:spPr bwMode="auto">
          <a:xfrm>
            <a:off x="1646238" y="2590800"/>
            <a:ext cx="1858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Organizational Excellence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auto">
          <a:xfrm>
            <a:off x="3903663" y="2895600"/>
            <a:ext cx="4397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Life</a:t>
            </a:r>
          </a:p>
        </p:txBody>
      </p:sp>
      <p:sp>
        <p:nvSpPr>
          <p:cNvPr id="16405" name="Text Box 19"/>
          <p:cNvSpPr txBox="1">
            <a:spLocks noChangeArrowheads="1"/>
          </p:cNvSpPr>
          <p:nvPr/>
        </p:nvSpPr>
        <p:spPr bwMode="auto">
          <a:xfrm>
            <a:off x="4876800" y="4114800"/>
            <a:ext cx="827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Resources</a:t>
            </a:r>
          </a:p>
        </p:txBody>
      </p:sp>
      <p:sp>
        <p:nvSpPr>
          <p:cNvPr id="16406" name="Text Box 20"/>
          <p:cNvSpPr txBox="1">
            <a:spLocks noChangeArrowheads="1"/>
          </p:cNvSpPr>
          <p:nvPr/>
        </p:nvSpPr>
        <p:spPr bwMode="auto">
          <a:xfrm>
            <a:off x="2590800" y="4114800"/>
            <a:ext cx="1149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latin typeface="Times New Roman" pitchFamily="18" charset="0"/>
                <a:cs typeface="David" pitchFamily="34" charset="-79"/>
              </a:rPr>
              <a:t>Time</a:t>
            </a:r>
          </a:p>
        </p:txBody>
      </p:sp>
      <p:sp>
        <p:nvSpPr>
          <p:cNvPr id="16407" name="Text Box 21"/>
          <p:cNvSpPr txBox="1">
            <a:spLocks noChangeArrowheads="1"/>
          </p:cNvSpPr>
          <p:nvPr/>
        </p:nvSpPr>
        <p:spPr bwMode="auto">
          <a:xfrm>
            <a:off x="3048000" y="5638800"/>
            <a:ext cx="2089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solidFill>
                  <a:srgbClr val="66FF33"/>
                </a:solidFill>
                <a:latin typeface="Times New Roman" pitchFamily="18" charset="0"/>
                <a:cs typeface="David" pitchFamily="34" charset="-79"/>
              </a:rPr>
              <a:t>Customer/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solidFill>
                  <a:srgbClr val="66FF33"/>
                </a:solidFill>
                <a:latin typeface="Times New Roman" pitchFamily="18" charset="0"/>
                <a:cs typeface="David" pitchFamily="34" charset="-79"/>
              </a:rPr>
              <a:t>Citizen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1200" b="1" i="1" dirty="0">
              <a:solidFill>
                <a:srgbClr val="66FF33"/>
              </a:solidFill>
              <a:latin typeface="Times New Roman" pitchFamily="18" charset="0"/>
              <a:cs typeface="David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49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2" grpId="0" animBg="1" autoUpdateAnimBg="0"/>
      <p:bldP spid="267273" grpId="0" animBg="1" autoUpdateAnimBg="0"/>
      <p:bldP spid="267274" grpId="0" animBg="1" autoUpdateAnimBg="0"/>
      <p:bldP spid="26727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מחבר ישר 2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5" name="מחבר ישר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36" name="Picture 2" descr="חולי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60325"/>
            <a:ext cx="4884737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93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מחבר ישר 2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1" name="מחבר ישר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2" name="Picture 2" descr="חולי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8164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24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6" descr="חולי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76200"/>
            <a:ext cx="48704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74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חולי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88315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79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חולי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76200"/>
            <a:ext cx="482917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74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SKM_C224e1605101240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976664" cy="32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galv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92" y="1340768"/>
            <a:ext cx="2759596" cy="3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92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92697" y="533400"/>
            <a:ext cx="8229600" cy="663352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/>
              <a:t>טבלת</a:t>
            </a:r>
            <a:r>
              <a:rPr lang="he-IL" dirty="0"/>
              <a:t>  </a:t>
            </a:r>
            <a:r>
              <a:rPr lang="he-IL" b="1" dirty="0"/>
              <a:t>הכנסות המגזר הממשלתי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2889649" y="1196752"/>
            <a:ext cx="583264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600" dirty="0"/>
              <a:t>במחירים שוטפים. במיליוני ₪.</a:t>
            </a:r>
          </a:p>
        </p:txBody>
      </p:sp>
      <p:graphicFrame>
        <p:nvGraphicFramePr>
          <p:cNvPr id="8" name="מציין מיקום תוכן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61594"/>
              </p:ext>
            </p:extLst>
          </p:nvPr>
        </p:nvGraphicFramePr>
        <p:xfrm>
          <a:off x="35496" y="1772816"/>
          <a:ext cx="9036052" cy="4104431"/>
        </p:xfrm>
        <a:graphic>
          <a:graphicData uri="http://schemas.openxmlformats.org/drawingml/2006/table">
            <a:tbl>
              <a:tblPr/>
              <a:tblGrid>
                <a:gridCol w="1974006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67257"/>
                <a:gridCol w="359606"/>
                <a:gridCol w="1369562"/>
                <a:gridCol w="191280"/>
              </a:tblGrid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 Revenue of the General Government Sector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242,979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252,549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245,910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252,438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266,014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291,886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305,579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304,336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296,524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327,229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350,772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363,948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391,934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411,476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435,058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סה"כ הכנסות המגזר הממשלתי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1+2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Current revenue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237,728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246,788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240,949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246,684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260,208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285,171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298,663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295,673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288,385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316,812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339,912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352,782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379,226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398,530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420,969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הכנסות שוטפות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15,516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16,187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16,374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16,341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17,156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17,807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19,630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20,475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20,120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22,157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24,313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26,302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26,426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28,184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28,344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מכירות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Property income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8,421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9,747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8,658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7,863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8,603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8,037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8,397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8,227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7,234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7,006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7,254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7,653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7,556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6,859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8,001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הכנסה מרכוש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Thereof: from the rest of the world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מזה: הכנסות מריבית מחו"ל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Taxes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189,619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193,578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191,143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200,472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213,397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232,662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248,445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244,370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240,121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264,012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284,347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293,586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320,150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338,205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357,235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הכנסות ממסים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Taxes on production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80,077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87,581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89,732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93,949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99,390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103,618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111,274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113,510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119,314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131,417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139,327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144,327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155,368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166,266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170,503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מיסים עקיפים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Domestic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58,341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64,941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67,960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68,953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72,716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76,090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78,891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81,877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88,187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96,414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101,740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106,978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117,343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123,174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128,601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על ייצור מקומי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Import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21,736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22,640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21,772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24,996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26,675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27,528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32,383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31,633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31,127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35,003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37,587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37,349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38,024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43,091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41,903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על יבוא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Taxes on income and compulsory payments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79,838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74,618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69,136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73,552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79,409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92,933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99,262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90,415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79,581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87,252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96,261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98,963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111,419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115,810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127,185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מיסים ישירים ותשלומי חובה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National Insurance </a:t>
                      </a:r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Contributions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29,704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31,378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32,275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32,971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34,597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36,111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37,909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40,445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41,227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45,343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48,759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50,296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53,364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56,130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59,547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הכנסות הביטוח הלאומי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Imputed Social Contributions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6,607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6,925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6,553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6,794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6,716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7,026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6,926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7,520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7,570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7,929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8,253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8,476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8,730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8,515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8,527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תשלומי פנסיה זקופים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Current transfers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17,565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20,352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18,222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15,215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14,337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19,639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15,265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15,082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13,340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15,708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15,746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16,766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16,363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16,767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18,863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העברות שוטפות סה"כ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Transfers from Households and Private NPI's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1,073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1,105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1,070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1,247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1,385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1,425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1,755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1,672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1,799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1,764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1,948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2,097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2,144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2,220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העברות ממשקי בית וממלכ"ר פרטיים   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Transfers from the rest of the world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16,492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19,247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17,152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13,968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13,036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18,255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13,840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13,326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11,668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13,909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13,982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14,818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14,266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14,623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16,643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העברות מחו"ל סה"כ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14,331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16,406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14,450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10,997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10,507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14,891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10,600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10,004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8,410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10,366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10,600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11,900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10,944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11,099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12,909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העברות בינממשלתיות  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11,252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13,570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12,316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9,412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9,392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14,380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10,600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10,004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8,410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10,366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10,600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11,900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10,944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11,099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12,909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מענק ביטחוני    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3,079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2,836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2,134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1,585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1,115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511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סיוע אזרחי    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2,161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2,841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2,702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2,971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2,529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3,364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3,240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3,322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3,258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3,543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3,381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2,918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3,321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3,524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3,734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העברות למוסדות לאומיים ולמלכ"ר ציבורי     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Capital revenue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5,252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5,762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4,961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5,754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5,805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6,715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6,916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8,663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 8,139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10,418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10,860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11,166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12,708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 12,946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   14,089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הכנסות ע"ח הון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Capital Taxes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1,115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995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946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1,531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1,727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1,977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2,368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2,505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2,485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3,525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3,879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3,380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3,745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3,509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3,709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מסי הון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Capital transfers from the private sector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3,648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4,054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3,395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3,673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3,631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4,157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4,068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5,706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5,269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6,424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6,585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7,545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8,598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9,093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9,923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העברות הון מסקטור פרטי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Capital transfers from the rest of the world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713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452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העברות הון מחו"ל    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38" marR="5738" marT="5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/>
              <a:t>לוח מיסים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במחירים שוטפים. במיליוני ₪.</a:t>
            </a:r>
            <a:r>
              <a:rPr lang="he-IL" dirty="0"/>
              <a:t/>
            </a:r>
            <a:br>
              <a:rPr lang="he-IL" dirty="0"/>
            </a:b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34887" y="1700808"/>
            <a:ext cx="8229600" cy="4128116"/>
          </a:xfrm>
        </p:spPr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 algn="r" rtl="1">
              <a:buNone/>
            </a:pP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00556"/>
              </p:ext>
            </p:extLst>
          </p:nvPr>
        </p:nvGraphicFramePr>
        <p:xfrm>
          <a:off x="734881" y="1255433"/>
          <a:ext cx="8229605" cy="5141160"/>
        </p:xfrm>
        <a:graphic>
          <a:graphicData uri="http://schemas.openxmlformats.org/drawingml/2006/table">
            <a:tbl>
              <a:tblPr/>
              <a:tblGrid>
                <a:gridCol w="999925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361484"/>
                <a:gridCol w="1445936"/>
              </a:tblGrid>
              <a:tr h="92978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500" b="1" i="0" u="none" strike="noStrike" dirty="0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e-IL" sz="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סך כולל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187,950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190,734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194,573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192,089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202,003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215,124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234,639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250,813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246,875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242,606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267,537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288,226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296,966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323,895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341,714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360,944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מסים על הכנסה, תשלומים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TAXES ON INCOME, NATIONAL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לביטוח הלאומי ומסים שוטפים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INSURANCE CONTRIBUTION 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effectLst/>
                          <a:latin typeface="Arial" panose="020B0604020202020204" pitchFamily="34" charset="0"/>
                        </a:rPr>
                        <a:t>אחרים - סך הכל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103,992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106,982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103,614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99,251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103,225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109,895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124,628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131,948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126,120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116,841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127,101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138,838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144,367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158,828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165,509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177,882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 OTHER CURRRENT TAXES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1. מסים על הכנסה ומסים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1. TAXES ON INCOME AND 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שוטפים אחרים - סך הכל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76,427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77,278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72,236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66,976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70,254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75,298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88,516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94,039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85,675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75,615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81,758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90,079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94,071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105,464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109,379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118,335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CURRRENT TAXES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1.1  מס הכנסה - סך הכל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73,264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73,901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68,260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63,261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65,291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71,041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84,083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89,324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80,913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71,058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76,354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84,759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88,590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99,643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103,495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111,655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1.1    Income tax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(A)</a:t>
                      </a:r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שכר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45,278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48,662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46,618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41,520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39,886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40,108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42,483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45,507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43,215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39,141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40,172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42,817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43,415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46,856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50,746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53,915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Wages(A)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חברות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16,714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12,773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19,868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27,254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28,012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23,930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18,906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21,189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26,205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24,905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34,403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   Companies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עצמאים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8,617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6,779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5,831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9,049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10,853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16,783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Self-employed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ניכויים אחרים במקור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4,886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8,405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Other deductions at 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1.2 אגרות, היטלים וקנסות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3,977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4,258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4,433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4,763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1.2 Fees, levies and fines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2. תשלומים לביטוח הלאומי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2. NATIONAL INSURANCE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סך הכל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27,565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29,704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31,378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32,971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34,597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36,111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37,909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40,445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41,227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45,343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48,759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50,296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53,364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56,130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59,547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CONTRIBUTIONS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2.1 שכר - סך הכל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18,796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19,723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19,989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20,962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21,541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22,233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23,319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26,148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28,312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29,132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31,238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35,127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2.1  Wages -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מזה: ע"ח העובד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11,891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12,273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14,721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15,508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15,818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Thereof: By Employees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(B)</a:t>
                      </a:r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ע"ח המעביד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9,908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10,294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12,805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17,247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By Employers(B)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2.2 אחר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2,905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3,639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2.2 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2.3 מס בריאות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10,553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10,883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10,851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11,852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12,558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14,576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18,922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19,790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20,781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2.3 Health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 מסים על ייצור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3. TAXES ON DOMESTIC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מקומי - סך הכל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56,684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58,341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64,941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67,960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68,953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72,716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76,090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78,891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81,877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88,187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96,414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101,740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106,978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117,343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123,174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128,601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PRODUCTION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 ערך מוסף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27,638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29,446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33,406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34,127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32,974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34,024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35,657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37,116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40,196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47,342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50,603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53,056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61,173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64,990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68,282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Value added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מסים על הוצאות שכר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6,850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7,150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8,450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8,840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9,440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9,920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9,900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9,920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9,250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9,570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10,260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10,850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11,530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12,274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12,967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13,745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Wages'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מע"מ מלכ"ר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4,660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6,610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Non-profits'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מע"מ שכר פיננסי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Financial compensation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 מעסיקים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Employers'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מע"מ רווחים פיננסיים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2,041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1,924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Financial gains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 קנייה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Purchase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 מס טבק, בלו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Excises on tobacco and cement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מלט ומס בולים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1,932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and stamp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 דלק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7,919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11,852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12,714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15,876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Fuel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 רכוש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Property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(C)</a:t>
                      </a:r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מסים אחרים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Other taxes(C)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מסים שנגבו ע"י הרשויות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local authorities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המקומיות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11,677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12,539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13,883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15,487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18,828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19,731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20,966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21,843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22,673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23,621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24,306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4.מסים על יבוא - סך הכל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22,993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21,736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22,640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21,772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24,996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26,675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27,528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32,383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31,633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31,127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35,003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37,587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37,349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38,024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43,091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41,903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4. TAXES ON IMPORTS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4.1 יבוא אזרחי - סך הכל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21,594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20,066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20,486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19,924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23,407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24,876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25,481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30,648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30,062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29,726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33,472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35,985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35,470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36,031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40,833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39,657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4.1 CIVILIAN IMPORTS -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 ערך מוסף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10,865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9,859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11,642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18,151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17,981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18,483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20,465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Value added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מכס והיטלים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2,094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Customs and levies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מסי קנייה ואחרים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9,409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8,869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10,272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10,914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13,300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12,502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14,146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15,376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17,494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16,491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Purchase and other 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4.2 יבוא ביטחוני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1,399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4.2  DEFENCE IMPORTS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7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5. מסי נדל"ן (מסים שוטפים</a:t>
                      </a:r>
                      <a:b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e-IL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אחרים)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3,045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4,417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5,955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8,850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5. Tax on real assets(Other current taxes)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 מס שבח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891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2,454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 Betterment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מס רכישה  ומס מכירה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1,830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2,463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4,532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4,979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6,755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     Property </a:t>
                      </a:r>
                      <a:r>
                        <a:rPr lang="en-US" sz="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purchase </a:t>
                      </a:r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tax and Sales tax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בניכוי קרן פיצויים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728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1,040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1,699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6. מסי הון (רשויות מקומיות)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946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1,727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1,977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2,368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2,505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2,485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3,879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600" b="0" i="0" u="none" strike="noStrike" dirty="0">
                          <a:effectLst/>
                          <a:latin typeface="Arial" panose="020B0604020202020204" pitchFamily="34" charset="0"/>
                        </a:rPr>
                        <a:t>3,709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Capital Taxes ( local authorities)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35516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spc="-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מדד מצוינות לאומית (</a:t>
            </a:r>
            <a:r>
              <a:rPr lang="he-IL" sz="4000" b="1" spc="-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ממ"ל</a:t>
            </a:r>
            <a:r>
              <a:rPr lang="he-IL" sz="4000" b="1" spc="-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</a:p>
          <a:p>
            <a:pPr algn="ctr"/>
            <a:r>
              <a:rPr lang="en-US" sz="2400" b="1" spc="-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National Excellence </a:t>
            </a:r>
            <a:r>
              <a:rPr lang="en-US" sz="2400" b="1" spc="-1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400" b="1" spc="-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ndicator (N.E.</a:t>
            </a:r>
            <a:r>
              <a:rPr lang="en-US" sz="2400" b="1" spc="-1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400" b="1" spc="-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</a:p>
          <a:p>
            <a:pPr algn="ctr"/>
            <a:endParaRPr lang="he-IL" sz="4000" b="1" spc="-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1 </a:t>
            </a:r>
            <a:r>
              <a:rPr lang="en-US" sz="3600" b="1" dirty="0">
                <a:latin typeface="+mj-lt"/>
              </a:rPr>
              <a:t>= </a:t>
            </a:r>
            <a:r>
              <a:rPr lang="he-IL" sz="3600" b="1" dirty="0" smtClean="0">
                <a:latin typeface="+mj-lt"/>
              </a:rPr>
              <a:t>כרא"ל</a:t>
            </a:r>
            <a:r>
              <a:rPr lang="en-US" sz="3600" b="1" dirty="0" smtClean="0">
                <a:latin typeface="+mj-lt"/>
              </a:rPr>
              <a:t>= </a:t>
            </a:r>
            <a:r>
              <a:rPr lang="he-IL" sz="3600" b="1" dirty="0" smtClean="0">
                <a:latin typeface="+mj-lt"/>
              </a:rPr>
              <a:t>כסף </a:t>
            </a:r>
            <a:r>
              <a:rPr lang="he-IL" sz="3600" b="1" dirty="0" smtClean="0">
                <a:latin typeface="+mj-lt"/>
              </a:rPr>
              <a:t>ריאלי </a:t>
            </a:r>
            <a:r>
              <a:rPr lang="he-IL" sz="3600" b="1" dirty="0" smtClean="0">
                <a:latin typeface="+mj-lt"/>
              </a:rPr>
              <a:t>אמיתי</a:t>
            </a:r>
            <a:r>
              <a:rPr lang="he-IL" sz="3600" b="1" dirty="0" smtClean="0">
                <a:latin typeface="+mj-lt"/>
              </a:rPr>
              <a:t> </a:t>
            </a:r>
            <a:r>
              <a:rPr lang="he-IL" sz="3600" b="1" dirty="0" smtClean="0">
                <a:latin typeface="+mj-lt"/>
              </a:rPr>
              <a:t>לנפש</a:t>
            </a:r>
            <a:r>
              <a:rPr lang="en-US" sz="3600" b="1" dirty="0" smtClean="0">
                <a:latin typeface="+mj-lt"/>
              </a:rPr>
              <a:t> 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Adobe Garamond Pro Bold" pitchFamily="18" charset="0"/>
              </a:rPr>
              <a:t>     I1 </a:t>
            </a:r>
            <a:r>
              <a:rPr lang="en-US" b="1" dirty="0">
                <a:latin typeface="Adobe Garamond Pro Bold" pitchFamily="18" charset="0"/>
              </a:rPr>
              <a:t>= RRMC=Real </a:t>
            </a:r>
            <a:r>
              <a:rPr lang="en-US" b="1" dirty="0">
                <a:latin typeface="Adobe Garamond Pro Bold" pitchFamily="18" charset="0"/>
              </a:rPr>
              <a:t>Real</a:t>
            </a:r>
            <a:r>
              <a:rPr lang="en-US" b="1" dirty="0">
                <a:latin typeface="Adobe Garamond Pro Bold" pitchFamily="18" charset="0"/>
              </a:rPr>
              <a:t> </a:t>
            </a:r>
            <a:r>
              <a:rPr lang="en-US" b="1" dirty="0" smtClean="0">
                <a:latin typeface="Adobe Garamond Pro Bold" pitchFamily="18" charset="0"/>
              </a:rPr>
              <a:t>Money</a:t>
            </a:r>
            <a:r>
              <a:rPr lang="en-US" b="1" dirty="0">
                <a:latin typeface="Adobe Garamond Pro Bold" pitchFamily="18" charset="0"/>
              </a:rPr>
              <a:t> </a:t>
            </a:r>
            <a:r>
              <a:rPr lang="en-US" dirty="0">
                <a:latin typeface="Adobe Garamond Pro Bold" pitchFamily="18" charset="0"/>
              </a:rPr>
              <a:t>per</a:t>
            </a:r>
            <a:r>
              <a:rPr lang="en-US" b="1" dirty="0">
                <a:latin typeface="Adobe Garamond Pro Bold" pitchFamily="18" charset="0"/>
              </a:rPr>
              <a:t> </a:t>
            </a:r>
            <a:r>
              <a:rPr lang="en-US" b="1" dirty="0" smtClean="0">
                <a:latin typeface="Adobe Garamond Pro Bold" pitchFamily="18" charset="0"/>
              </a:rPr>
              <a:t>Capita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1700" b="1" dirty="0">
              <a:latin typeface="+mj-lt"/>
            </a:endParaRPr>
          </a:p>
          <a:p>
            <a:pPr marL="0" indent="0" algn="l" rtl="0">
              <a:buNone/>
            </a:pPr>
            <a:r>
              <a:rPr lang="en-US" sz="3600" b="1" dirty="0" smtClean="0">
                <a:latin typeface="+mj-lt"/>
              </a:rPr>
              <a:t>     </a:t>
            </a:r>
            <a:r>
              <a:rPr lang="en-US" sz="3600" dirty="0" smtClean="0">
                <a:latin typeface="+mj-lt"/>
              </a:rPr>
              <a:t>=X/Y= </a:t>
            </a:r>
            <a:r>
              <a:rPr lang="he-IL" sz="3600" dirty="0" smtClean="0">
                <a:latin typeface="+mj-lt"/>
              </a:rPr>
              <a:t>הכנסות משויכות מצוינות לנפש</a:t>
            </a:r>
            <a:endParaRPr lang="en-US" sz="3600" dirty="0" smtClean="0">
              <a:latin typeface="+mj-lt"/>
            </a:endParaRPr>
          </a:p>
          <a:p>
            <a:pPr marL="0" indent="0" algn="l" rtl="0">
              <a:buNone/>
            </a:pPr>
            <a:r>
              <a:rPr lang="en-US" b="1" dirty="0" smtClean="0">
                <a:latin typeface="Adobe Garamond Pro Bold" pitchFamily="18" charset="0"/>
              </a:rPr>
              <a:t>         = </a:t>
            </a:r>
            <a:r>
              <a:rPr lang="en-US" sz="2200" dirty="0">
                <a:latin typeface="+mj-lt"/>
              </a:rPr>
              <a:t>X/Y="Excellence related Income“ per Capita</a:t>
            </a:r>
          </a:p>
          <a:p>
            <a:pPr marL="0" indent="0" algn="l" rtl="0">
              <a:buNone/>
            </a:pPr>
            <a:endParaRPr lang="he-IL" b="1" dirty="0">
              <a:latin typeface="Adobe Garamond Pro Bold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+mj-lt"/>
              </a:rPr>
              <a:t>        </a:t>
            </a:r>
            <a:r>
              <a:rPr lang="en-US" sz="3600" dirty="0" smtClean="0">
                <a:latin typeface="+mj-lt"/>
              </a:rPr>
              <a:t>=</a:t>
            </a:r>
            <a:r>
              <a:rPr lang="he-IL" sz="3600" dirty="0" smtClean="0">
                <a:latin typeface="+mj-lt"/>
              </a:rPr>
              <a:t>    </a:t>
            </a:r>
            <a:r>
              <a:rPr lang="he-IL" sz="3600" dirty="0" smtClean="0">
                <a:latin typeface="+mj-lt"/>
              </a:rPr>
              <a:t>₪ (שקלים ישראליים חדשים) לתושב </a:t>
            </a:r>
            <a:endParaRPr lang="he-IL" sz="3600" dirty="0">
              <a:latin typeface="+mj-lt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Adobe Garamond Pro Bold" pitchFamily="18" charset="0"/>
              </a:rPr>
              <a:t>          </a:t>
            </a:r>
            <a:r>
              <a:rPr lang="en-US" sz="2200" dirty="0" smtClean="0">
                <a:latin typeface="+mj-lt"/>
              </a:rPr>
              <a:t>= NIS (New Israeli Shekels) per Resident  </a:t>
            </a:r>
            <a:endParaRPr lang="he-IL" sz="2200" dirty="0">
              <a:latin typeface="+mj-lt"/>
            </a:endParaRPr>
          </a:p>
          <a:p>
            <a:pPr marL="0" indent="0" algn="l" rtl="0">
              <a:buNone/>
            </a:pP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3600" b="1" dirty="0">
                <a:latin typeface="+mj-lt"/>
              </a:rPr>
              <a:t>= </a:t>
            </a:r>
            <a:r>
              <a:rPr lang="he-IL" sz="3600" b="1" dirty="0" smtClean="0">
                <a:latin typeface="+mj-lt"/>
              </a:rPr>
              <a:t>ממוצע </a:t>
            </a:r>
            <a:r>
              <a:rPr lang="he-IL" sz="3600" b="1" dirty="0" smtClean="0">
                <a:latin typeface="+mj-lt"/>
              </a:rPr>
              <a:t>5 שנתי נע ביחס ל </a:t>
            </a:r>
            <a:r>
              <a:rPr lang="he-IL" sz="3600" b="1" dirty="0" smtClean="0">
                <a:latin typeface="+mj-lt"/>
              </a:rPr>
              <a:t>– 1984</a:t>
            </a:r>
            <a:endParaRPr lang="en-US" sz="3600" b="1" dirty="0" smtClean="0">
              <a:latin typeface="+mj-lt"/>
            </a:endParaRPr>
          </a:p>
          <a:p>
            <a:pPr marL="0" indent="0" algn="l" rtl="0"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I2 </a:t>
            </a:r>
            <a:r>
              <a:rPr lang="en-US" sz="2200" dirty="0">
                <a:latin typeface="+mj-lt"/>
              </a:rPr>
              <a:t>= 5  Years Move Average compare to 1984</a:t>
            </a:r>
            <a:r>
              <a:rPr lang="en-US" dirty="0">
                <a:latin typeface="Adobe Garamond Pro Bold" pitchFamily="18" charset="0"/>
              </a:rPr>
              <a:t/>
            </a:r>
            <a:br>
              <a:rPr lang="en-US" dirty="0">
                <a:latin typeface="Adobe Garamond Pro Bold" pitchFamily="18" charset="0"/>
              </a:rPr>
            </a:b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he-IL" dirty="0">
              <a:latin typeface="+mj-lt"/>
            </a:endParaRPr>
          </a:p>
        </p:txBody>
      </p:sp>
      <p:sp>
        <p:nvSpPr>
          <p:cNvPr id="7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המדד "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" </a:t>
            </a:r>
            <a:r>
              <a:rPr lang="he-IL" sz="3600" b="1" dirty="0" smtClean="0">
                <a:solidFill>
                  <a:srgbClr val="FF0000"/>
                </a:solidFill>
                <a:latin typeface="+mj-lt"/>
              </a:rPr>
              <a:t>אינו</a:t>
            </a: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כולל הכנסות כמו:</a:t>
            </a:r>
          </a:p>
          <a:p>
            <a:pPr marL="0" indent="0">
              <a:buNone/>
            </a:pPr>
            <a:endParaRPr lang="he-IL" sz="1800" dirty="0">
              <a:latin typeface="+mj-lt"/>
            </a:endParaRPr>
          </a:p>
          <a:p>
            <a:pPr marL="0" indent="0">
              <a:buNone/>
            </a:pPr>
            <a:r>
              <a:rPr lang="he-IL" sz="3600" dirty="0">
                <a:latin typeface="+mj-lt"/>
              </a:rPr>
              <a:t>1. </a:t>
            </a:r>
            <a:r>
              <a:rPr lang="he-IL" sz="3600" dirty="0" smtClean="0">
                <a:latin typeface="+mj-lt"/>
              </a:rPr>
              <a:t>הלוואות</a:t>
            </a:r>
          </a:p>
          <a:p>
            <a:pPr marL="0" indent="0">
              <a:buNone/>
            </a:pPr>
            <a:r>
              <a:rPr lang="he-IL" sz="3600" dirty="0" smtClean="0">
                <a:latin typeface="+mj-lt"/>
              </a:rPr>
              <a:t>2. תרומות</a:t>
            </a:r>
          </a:p>
          <a:p>
            <a:pPr marL="0" indent="0">
              <a:buNone/>
            </a:pPr>
            <a:r>
              <a:rPr lang="he-IL" sz="3600" dirty="0" smtClean="0">
                <a:latin typeface="+mj-lt"/>
              </a:rPr>
              <a:t>3. איגרות חוב (אג"ח) ממשלתיות</a:t>
            </a:r>
            <a:endParaRPr lang="he-IL" dirty="0">
              <a:latin typeface="+mj-lt"/>
            </a:endParaRPr>
          </a:p>
        </p:txBody>
      </p:sp>
      <p:sp>
        <p:nvSpPr>
          <p:cNvPr id="5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26647"/>
              </p:ext>
            </p:extLst>
          </p:nvPr>
        </p:nvGraphicFramePr>
        <p:xfrm>
          <a:off x="2987822" y="1124743"/>
          <a:ext cx="3240362" cy="5624753"/>
        </p:xfrm>
        <a:graphic>
          <a:graphicData uri="http://schemas.openxmlformats.org/drawingml/2006/table">
            <a:tbl>
              <a:tblPr rtl="1"/>
              <a:tblGrid>
                <a:gridCol w="640365"/>
                <a:gridCol w="877536"/>
                <a:gridCol w="844925"/>
                <a:gridCol w="877536"/>
              </a:tblGrid>
              <a:tr h="15853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מחיר </a:t>
                      </a:r>
                      <a:r>
                        <a:rPr lang="he-I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שוטף</a:t>
                      </a:r>
                      <a:endParaRPr lang="he-IL" sz="10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אינפלציה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מחיר ריאלי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3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360,944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33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341,714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33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323,895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296,966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288,226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267,537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242,606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246,875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250,813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234,639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215,124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202,003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192,089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194,573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190,734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187,950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165,544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151,126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140,195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122,536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107,251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92,233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74,897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64,071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52,717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41,323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33,684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1988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30,615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26,096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20,701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12,630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2,829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1983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1980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1" i="0" u="none" strike="noStrike" dirty="0">
                          <a:solidFill>
                            <a:srgbClr val="60497A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8162" marR="8162" marT="8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404663"/>
            <a:ext cx="87129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טבלת המרת מחירים שוטפים למחירים ריאליים.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2240" y="1024270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על בסיס האינפלציה המנורמלת משנת 1980.</a:t>
            </a:r>
          </a:p>
        </p:txBody>
      </p:sp>
      <p:sp>
        <p:nvSpPr>
          <p:cNvPr id="7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79979" y="404664"/>
            <a:ext cx="9036496" cy="792088"/>
          </a:xfrm>
        </p:spPr>
        <p:txBody>
          <a:bodyPr>
            <a:noAutofit/>
          </a:bodyPr>
          <a:lstStyle/>
          <a:p>
            <a:pPr algn="r"/>
            <a:r>
              <a:rPr lang="he-IL" sz="3600" b="1" dirty="0"/>
              <a:t>טבלת חישובי </a:t>
            </a:r>
            <a:r>
              <a:rPr lang="he-IL" sz="3600" b="1" dirty="0" smtClean="0"/>
              <a:t>השינויים</a:t>
            </a:r>
            <a:br>
              <a:rPr lang="he-IL" sz="3600" b="1" dirty="0" smtClean="0"/>
            </a:br>
            <a:r>
              <a:rPr lang="he-IL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 -5 שנתיים </a:t>
            </a:r>
            <a:r>
              <a:rPr lang="he-I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של הכנסות ריאליות לתושב. </a:t>
            </a:r>
            <a:r>
              <a:rPr lang="he-IL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ביחס </a:t>
            </a:r>
            <a:r>
              <a:rPr lang="he-I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לשנת 1984.</a:t>
            </a:r>
          </a:p>
        </p:txBody>
      </p:sp>
      <p:pic>
        <p:nvPicPr>
          <p:cNvPr id="13" name="מציין מיקום תוכן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196752"/>
            <a:ext cx="4037419" cy="5532866"/>
          </a:xfrm>
          <a:prstGeom prst="rect">
            <a:avLst/>
          </a:prstGeom>
        </p:spPr>
      </p:pic>
      <p:sp>
        <p:nvSpPr>
          <p:cNvPr id="7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73549"/>
              </p:ext>
            </p:extLst>
          </p:nvPr>
        </p:nvGraphicFramePr>
        <p:xfrm>
          <a:off x="755576" y="1700808"/>
          <a:ext cx="74888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5816" y="320002"/>
            <a:ext cx="33123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sz="3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גרף אחוזי השיפור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908720"/>
            <a:ext cx="42484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spc="-100" dirty="0"/>
              <a:t>ה-5 שנתי של הכנסות ריאליות לתושב. ביחס לשנת 1984.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87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28" y="732177"/>
            <a:ext cx="6777372" cy="10310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spc="-100" dirty="0">
                <a:solidFill>
                  <a:srgbClr val="4F81BD">
                    <a:lumMod val="75000"/>
                  </a:srgbClr>
                </a:solidFill>
              </a:rPr>
              <a:t>איכות החיים</a:t>
            </a:r>
          </a:p>
          <a:p>
            <a:pPr algn="ctr"/>
            <a:r>
              <a:rPr lang="he-IL" sz="2500" b="1" u="sng" spc="-100" dirty="0">
                <a:solidFill>
                  <a:srgbClr val="4F81BD">
                    <a:lumMod val="75000"/>
                  </a:srgbClr>
                </a:solidFill>
              </a:rPr>
              <a:t>סקר תושבים</a:t>
            </a:r>
          </a:p>
        </p:txBody>
      </p:sp>
      <p:sp>
        <p:nvSpPr>
          <p:cNvPr id="6" name="מציין מיקום של כותרת תחתונה 2"/>
          <p:cNvSpPr txBox="1">
            <a:spLocks/>
          </p:cNvSpPr>
          <p:nvPr/>
        </p:nvSpPr>
        <p:spPr>
          <a:xfrm>
            <a:off x="4903378" y="6528816"/>
            <a:ext cx="3086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97514" y="3178386"/>
            <a:ext cx="82296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קישור לסקר 2003 (דוגמה)</a:t>
            </a:r>
            <a:endParaRPr kumimoji="0" lang="he-IL" altLang="he-I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885825" y="684064"/>
            <a:ext cx="7886700" cy="5328592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dirty="0">
                <a:effectLst/>
              </a:rPr>
              <a:t>מהתבוננות בטבלה ניתן להבחין שישנה </a:t>
            </a:r>
            <a:r>
              <a:rPr lang="he-IL" sz="3200" u="sng" dirty="0">
                <a:solidFill>
                  <a:srgbClr val="00B050"/>
                </a:solidFill>
                <a:effectLst/>
              </a:rPr>
              <a:t>מגמה משותפת </a:t>
            </a:r>
            <a:r>
              <a:rPr lang="he-IL" sz="3200" dirty="0">
                <a:effectLst/>
              </a:rPr>
              <a:t>בין שני המדדים</a:t>
            </a:r>
            <a:r>
              <a:rPr lang="he-IL" sz="3200" dirty="0" smtClean="0">
                <a:effectLst/>
              </a:rPr>
              <a:t>:</a:t>
            </a:r>
          </a:p>
          <a:p>
            <a:pPr algn="r"/>
            <a:endParaRPr lang="he-IL" sz="1600" dirty="0">
              <a:effectLst/>
            </a:endParaRP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he-IL" sz="3200" dirty="0">
                <a:effectLst/>
              </a:rPr>
              <a:t>כשתוצאותיו של "מדד המצוינות" (המדד הכלכלי) גבוהות יותר כך גם תוצאותיו של "מדד איכות החיים" (המדד החברתי</a:t>
            </a:r>
            <a:r>
              <a:rPr lang="he-IL" sz="3200" dirty="0" smtClean="0">
                <a:effectLst/>
              </a:rPr>
              <a:t>).</a:t>
            </a:r>
          </a:p>
          <a:p>
            <a:pPr algn="r"/>
            <a:endParaRPr lang="he-IL" sz="1600" dirty="0">
              <a:effectLst/>
            </a:endParaRP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he-IL" sz="3200" dirty="0">
                <a:effectLst/>
              </a:rPr>
              <a:t>כאשר יש ירידה במדד הכלכלי הדבר בא לידי ביטוי גם במדד החברתי, כלומר: שביעות רצון התושבים יורדת</a:t>
            </a:r>
            <a:r>
              <a:rPr lang="he-IL" sz="3200" dirty="0" smtClean="0">
                <a:effectLst/>
              </a:rPr>
              <a:t>.</a:t>
            </a:r>
          </a:p>
          <a:p>
            <a:pPr algn="r"/>
            <a:endParaRPr lang="he-IL" sz="3200" dirty="0">
              <a:effectLst/>
            </a:endParaRPr>
          </a:p>
          <a:p>
            <a:pPr algn="ctr"/>
            <a:r>
              <a:rPr lang="en-US" sz="3200" dirty="0">
                <a:effectLst/>
                <a:hlinkClick r:id="rId2"/>
              </a:rPr>
              <a:t>http://www.cbs.gov.il/www/publications/tec21.pdf</a:t>
            </a:r>
            <a:endParaRPr lang="he-IL" sz="3200" dirty="0">
              <a:effectLst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>
                <a:solidFill>
                  <a:prstClr val="black"/>
                </a:solidFill>
              </a:rPr>
              <a:t>Dr. Abraham Huli: www.huli.co.il 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2"/>
          <p:cNvSpPr txBox="1">
            <a:spLocks/>
          </p:cNvSpPr>
          <p:nvPr/>
        </p:nvSpPr>
        <p:spPr>
          <a:xfrm>
            <a:off x="185988" y="1152128"/>
            <a:ext cx="8531225" cy="652534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400" b="1" dirty="0" smtClean="0"/>
              <a:t>אברהם</a:t>
            </a:r>
            <a:r>
              <a:rPr lang="en-US" sz="1400" b="1" dirty="0" smtClean="0"/>
              <a:t>,</a:t>
            </a:r>
            <a:endParaRPr lang="he-IL" sz="1400" b="1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he-IL" sz="1400" b="1" dirty="0" smtClean="0"/>
              <a:t>רצ"ב תיאור קצר של תפקידי מחלקת כלכלה וניהול הידע באגף הכלכלן הראשי, מחלקת כלכלה וניהול הידע.</a:t>
            </a:r>
            <a:endParaRPr lang="en-US" sz="1400" dirty="0" smtClean="0"/>
          </a:p>
          <a:p>
            <a:pPr marL="0" indent="0">
              <a:buNone/>
            </a:pPr>
            <a:r>
              <a:rPr lang="he-IL" sz="1400" b="1" u="sng" dirty="0" smtClean="0"/>
              <a:t>המחלקה עוסקת בתחומים רבים, ובין היתר פועלת בתחומים הללו</a:t>
            </a:r>
            <a:r>
              <a:rPr lang="en-US" sz="1400" b="1" u="sng" dirty="0" smtClean="0"/>
              <a:t>:</a:t>
            </a:r>
            <a:endParaRPr lang="he-IL" sz="1400" b="1" u="sng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he-IL" sz="1400" b="1" dirty="0" smtClean="0"/>
              <a:t>1. העמדת  התשתית  הנדרשת לקבלת החלטות בנושא המדיניות המקרו-כלכלית של ישראל</a:t>
            </a:r>
            <a:r>
              <a:rPr lang="en-US" sz="1400" b="1" dirty="0" smtClean="0"/>
              <a:t>,</a:t>
            </a:r>
            <a:r>
              <a:rPr lang="en-US" sz="1400" dirty="0" smtClean="0"/>
              <a:t> </a:t>
            </a:r>
            <a:r>
              <a:rPr lang="he-IL" sz="1400" b="1" dirty="0" smtClean="0"/>
              <a:t>תוך ייצור כלים לקבלת  החלטות,  מחקרים,  סקירות  מקצועיות,  השוואות</a:t>
            </a:r>
            <a:r>
              <a:rPr lang="he-IL" sz="1400" dirty="0" smtClean="0"/>
              <a:t> </a:t>
            </a:r>
            <a:r>
              <a:rPr lang="he-IL" sz="1400" b="1" dirty="0" smtClean="0"/>
              <a:t>בינלאומיות,  ניתוח  נתונים  והצגת  מגמות, ומתן שירותים מחקריים שונים לשר</a:t>
            </a:r>
            <a:r>
              <a:rPr lang="he-IL" sz="1400" dirty="0" smtClean="0"/>
              <a:t> </a:t>
            </a:r>
            <a:r>
              <a:rPr lang="he-IL" sz="1400" b="1" dirty="0" smtClean="0"/>
              <a:t>האוצר, למנכ"ל ולאגפים השונים במשרד, על פי הצורך</a:t>
            </a:r>
            <a:r>
              <a:rPr lang="en-US" sz="1400" b="1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r>
              <a:rPr lang="he-IL" sz="1400" b="1" dirty="0" smtClean="0"/>
              <a:t>2. ניהול  הידע  הכלכלי  במשרד  האוצר,  תוך שימור, ניהול, אחסון והפצה של ידע</a:t>
            </a:r>
            <a:r>
              <a:rPr lang="he-IL" sz="1400" dirty="0" smtClean="0"/>
              <a:t> </a:t>
            </a:r>
            <a:r>
              <a:rPr lang="he-IL" sz="1400" b="1" dirty="0" smtClean="0"/>
              <a:t>בנושאי מקרו-כלכלה, סקירת ההתפתחויות השוטפות, ומחקרים כלכליים; חיזוק הקשר</a:t>
            </a:r>
            <a:r>
              <a:rPr lang="he-IL" sz="1400" dirty="0" smtClean="0"/>
              <a:t> </a:t>
            </a:r>
            <a:r>
              <a:rPr lang="he-IL" sz="1400" b="1" dirty="0" smtClean="0"/>
              <a:t>של משרד האוצר עם עולם האקדמיה</a:t>
            </a:r>
            <a:r>
              <a:rPr lang="en-US" sz="1400" b="1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r>
              <a:rPr lang="he-IL" sz="1400" b="1" dirty="0" smtClean="0"/>
              <a:t>3. תמיכה  בפעילות  הגיוס של הממשלה בשוקי ההון בישראל ובעולם, הכוללת השתתפות</a:t>
            </a:r>
            <a:r>
              <a:rPr lang="he-IL" sz="1400" dirty="0" smtClean="0"/>
              <a:t> </a:t>
            </a:r>
            <a:r>
              <a:rPr lang="he-IL" sz="1400" b="1" dirty="0" smtClean="0"/>
              <a:t>בכתיבת התשקיף של מדינת ישראל ובפגישות מול סוכנויות דירוג האשראי</a:t>
            </a:r>
            <a:r>
              <a:rPr lang="en-US" sz="1400" b="1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r>
              <a:rPr lang="he-IL" sz="1400" b="1" dirty="0" smtClean="0"/>
              <a:t>4. הובלת  ההסברה  הבינלאומית  בתחום המקרו-כלכלי, ניהול אתר האינטרנט של משרד</a:t>
            </a:r>
            <a:r>
              <a:rPr lang="he-IL" sz="1400" dirty="0" smtClean="0"/>
              <a:t> </a:t>
            </a:r>
            <a:r>
              <a:rPr lang="he-IL" sz="1400" b="1" dirty="0" smtClean="0"/>
              <a:t>האוצר באנגלית, קיום קשר שוטף עם נציגויות בחו"ל (בשיתוף משרד הכלכלה ומשרד</a:t>
            </a:r>
            <a:r>
              <a:rPr lang="he-IL" sz="1400" dirty="0" smtClean="0"/>
              <a:t> </a:t>
            </a:r>
            <a:r>
              <a:rPr lang="he-IL" sz="1400" b="1" dirty="0" smtClean="0"/>
              <a:t>החוץ),  השתתפות  בארגון  כנסים  והפצת  חוברות  לשיווק  מדינת ישראל בזירה</a:t>
            </a:r>
            <a:r>
              <a:rPr lang="he-IL" sz="1400" dirty="0" smtClean="0"/>
              <a:t> </a:t>
            </a:r>
            <a:r>
              <a:rPr lang="he-IL" sz="1400" b="1" dirty="0" smtClean="0"/>
              <a:t>הבינלאומית לחיזוק התדמית ולמשיכת משקיעים</a:t>
            </a:r>
            <a:r>
              <a:rPr lang="en-US" sz="1400" b="1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r>
              <a:rPr lang="he-IL" sz="1400" b="1" dirty="0" smtClean="0"/>
              <a:t>5. אחריות  על  הקשר  של  המשרד ושל מדינת ישראל עם מוסדות בינלאומיים בתחומים</a:t>
            </a:r>
            <a:r>
              <a:rPr lang="he-IL" sz="1400" dirty="0" smtClean="0"/>
              <a:t> </a:t>
            </a:r>
            <a:r>
              <a:rPr lang="he-IL" sz="1400" b="1" dirty="0" smtClean="0"/>
              <a:t>מקרו-כלכליים (קרן המטבע, </a:t>
            </a:r>
            <a:r>
              <a:rPr lang="en-US" sz="1400" b="1" dirty="0" smtClean="0"/>
              <a:t>( OECD, G-20</a:t>
            </a:r>
            <a:r>
              <a:rPr lang="he-IL" sz="1400" b="1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r>
              <a:rPr lang="he-IL" sz="1400" b="1" dirty="0" smtClean="0"/>
              <a:t>מסדי הנתונים, </a:t>
            </a:r>
            <a:r>
              <a:rPr lang="he-IL" sz="1400" b="1" u="sng" dirty="0" smtClean="0">
                <a:solidFill>
                  <a:srgbClr val="00B050"/>
                </a:solidFill>
              </a:rPr>
              <a:t>הכוללים את המדד </a:t>
            </a:r>
            <a:r>
              <a:rPr lang="he-IL" sz="1400" b="1" u="sng" dirty="0" smtClean="0">
                <a:solidFill>
                  <a:srgbClr val="00B050"/>
                </a:solidFill>
              </a:rPr>
              <a:t>שהינך</a:t>
            </a:r>
            <a:r>
              <a:rPr lang="he-IL" sz="1400" b="1" u="sng" dirty="0" smtClean="0">
                <a:solidFill>
                  <a:srgbClr val="00B050"/>
                </a:solidFill>
              </a:rPr>
              <a:t> מעביר אלינו</a:t>
            </a:r>
            <a:r>
              <a:rPr lang="he-IL" sz="1400" b="1" dirty="0" smtClean="0"/>
              <a:t>, מהווים כלי מרכזי הביצוע תפקידי המחלקה</a:t>
            </a:r>
            <a:r>
              <a:rPr lang="en-US" sz="1400" b="1" dirty="0" smtClean="0"/>
              <a:t>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5988" y="332657"/>
            <a:ext cx="5682156" cy="1800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From: </a:t>
            </a:r>
            <a:r>
              <a:rPr lang="en-US" dirty="0">
                <a:hlinkClick r:id="rId2"/>
              </a:rPr>
              <a:t>amichai@mof.gov.il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mailto:amichai@mof.gov.il</a:t>
            </a:r>
            <a:r>
              <a:rPr lang="en-US" dirty="0"/>
              <a:t>] </a:t>
            </a:r>
          </a:p>
          <a:p>
            <a:pPr algn="l" rtl="0"/>
            <a:r>
              <a:rPr lang="en-US" dirty="0"/>
              <a:t>Sent: 14 October 2013 13:24</a:t>
            </a:r>
          </a:p>
          <a:p>
            <a:pPr algn="l" rtl="0"/>
            <a:r>
              <a:rPr lang="en-US" dirty="0"/>
              <a:t>To: Abraham Huli</a:t>
            </a:r>
          </a:p>
          <a:p>
            <a:pPr algn="l" rtl="0"/>
            <a:r>
              <a:rPr lang="en-US" dirty="0" smtClean="0"/>
              <a:t>Subject</a:t>
            </a:r>
            <a:r>
              <a:rPr lang="he-IL" dirty="0"/>
              <a:t>קובץ נתונים </a:t>
            </a:r>
            <a:r>
              <a:rPr lang="he-IL" dirty="0" smtClean="0"/>
              <a:t>פיסקליים :</a:t>
            </a:r>
            <a:endParaRPr lang="en-US" dirty="0"/>
          </a:p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251380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בברכה</a:t>
            </a:r>
            <a:r>
              <a:rPr lang="en-US" b="1" dirty="0"/>
              <a:t>,</a:t>
            </a:r>
            <a:endParaRPr lang="en-US" dirty="0"/>
          </a:p>
          <a:p>
            <a:r>
              <a:rPr lang="he-IL" b="1" dirty="0"/>
              <a:t>עמיחי </a:t>
            </a:r>
            <a:r>
              <a:rPr lang="he-IL" b="1" dirty="0"/>
              <a:t>פישלר</a:t>
            </a:r>
            <a:endParaRPr lang="en-US" dirty="0"/>
          </a:p>
          <a:p>
            <a:r>
              <a:rPr lang="he-IL" b="1" dirty="0"/>
              <a:t>כלכלה ומחקר/אוצר</a:t>
            </a:r>
            <a:endParaRPr lang="en-US" dirty="0"/>
          </a:p>
          <a:p>
            <a:r>
              <a:rPr lang="he-IL" b="1" dirty="0"/>
              <a:t> </a:t>
            </a:r>
            <a:endParaRPr lang="en-US" dirty="0"/>
          </a:p>
          <a:p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47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80112" y="980728"/>
            <a:ext cx="3168352" cy="3096344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 smtClean="0">
                <a:effectLst/>
              </a:rPr>
              <a:t>פילוח 26 </a:t>
            </a:r>
            <a:br>
              <a:rPr lang="he-IL" sz="3600" dirty="0" smtClean="0">
                <a:effectLst/>
              </a:rPr>
            </a:br>
            <a:r>
              <a:rPr lang="he-IL" sz="3600" dirty="0" smtClean="0">
                <a:effectLst/>
              </a:rPr>
              <a:t>סוגי המס</a:t>
            </a:r>
            <a:br>
              <a:rPr lang="he-IL" sz="3600" dirty="0" smtClean="0">
                <a:effectLst/>
              </a:rPr>
            </a:b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3600" dirty="0" smtClean="0">
                <a:effectLst/>
              </a:rPr>
              <a:t>לפי % </a:t>
            </a:r>
            <a:br>
              <a:rPr lang="he-IL" sz="3600" dirty="0" smtClean="0">
                <a:effectLst/>
              </a:rPr>
            </a:br>
            <a:r>
              <a:rPr lang="he-IL" sz="3600" dirty="0" smtClean="0">
                <a:effectLst/>
              </a:rPr>
              <a:t>שיפור יורד</a:t>
            </a:r>
            <a:endParaRPr lang="he-IL" sz="36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107504" y="239985"/>
            <a:ext cx="5615175" cy="6429375"/>
          </a:xfrm>
          <a:prstGeom prst="rect">
            <a:avLst/>
          </a:prstGeom>
        </p:spPr>
      </p:pic>
      <p:sp>
        <p:nvSpPr>
          <p:cNvPr id="6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"/>
          <a:stretch/>
        </p:blipFill>
        <p:spPr>
          <a:xfrm>
            <a:off x="107504" y="260648"/>
            <a:ext cx="5621311" cy="6588080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652120" y="476672"/>
            <a:ext cx="3168352" cy="3744416"/>
          </a:xfrm>
        </p:spPr>
        <p:txBody>
          <a:bodyPr>
            <a:normAutofit/>
          </a:bodyPr>
          <a:lstStyle/>
          <a:p>
            <a:pPr algn="r"/>
            <a:r>
              <a:rPr lang="he-IL" sz="3600" dirty="0" smtClean="0">
                <a:effectLst/>
              </a:rPr>
              <a:t>פילוח 26</a:t>
            </a:r>
            <a:br>
              <a:rPr lang="he-IL" sz="3600" dirty="0" smtClean="0">
                <a:effectLst/>
              </a:rPr>
            </a:br>
            <a:r>
              <a:rPr lang="he-IL" sz="3600" dirty="0" smtClean="0">
                <a:effectLst/>
              </a:rPr>
              <a:t>סוגי המס</a:t>
            </a:r>
            <a:br>
              <a:rPr lang="he-IL" sz="3600" dirty="0" smtClean="0">
                <a:effectLst/>
              </a:rPr>
            </a:br>
            <a:r>
              <a:rPr lang="he-IL" sz="3600" dirty="0">
                <a:effectLst/>
              </a:rPr>
              <a:t/>
            </a:r>
            <a:br>
              <a:rPr lang="he-IL" sz="3600" dirty="0">
                <a:effectLst/>
              </a:rPr>
            </a:br>
            <a:r>
              <a:rPr lang="he-IL" sz="3600" dirty="0" smtClean="0">
                <a:effectLst/>
              </a:rPr>
              <a:t>לפי מחיר</a:t>
            </a:r>
            <a:br>
              <a:rPr lang="he-IL" sz="3600" dirty="0" smtClean="0">
                <a:effectLst/>
              </a:rPr>
            </a:br>
            <a:r>
              <a:rPr lang="he-IL" sz="3600" dirty="0" smtClean="0">
                <a:effectLst/>
              </a:rPr>
              <a:t>נומינלי יורד</a:t>
            </a:r>
            <a:endParaRPr lang="he-IL" sz="3600" dirty="0"/>
          </a:p>
        </p:txBody>
      </p:sp>
      <p:sp>
        <p:nvSpPr>
          <p:cNvPr id="6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40" y="0"/>
            <a:ext cx="4184897" cy="6858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482353" cy="6858000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rot="16200000">
            <a:off x="6925005" y="4644716"/>
            <a:ext cx="4114800" cy="329184"/>
          </a:xfrm>
        </p:spPr>
        <p:txBody>
          <a:bodyPr/>
          <a:lstStyle/>
          <a:p>
            <a:pPr algn="r"/>
            <a:r>
              <a:rPr lang="pt-BR" dirty="0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80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5134"/>
          <a:stretch/>
        </p:blipFill>
        <p:spPr bwMode="auto">
          <a:xfrm>
            <a:off x="467544" y="396606"/>
            <a:ext cx="7488832" cy="6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2"/>
          <p:cNvSpPr txBox="1">
            <a:spLocks/>
          </p:cNvSpPr>
          <p:nvPr/>
        </p:nvSpPr>
        <p:spPr>
          <a:xfrm>
            <a:off x="5013837" y="645333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 smtClean="0">
                <a:solidFill>
                  <a:schemeClr val="tx1"/>
                </a:solidFill>
              </a:rPr>
              <a:t>Dr. Abraham Huli: </a:t>
            </a:r>
            <a:endParaRPr lang="he-IL" dirty="0" smtClean="0">
              <a:solidFill>
                <a:schemeClr val="tx1"/>
              </a:solidFill>
            </a:endParaRP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3" t="14337" b="12305"/>
          <a:stretch/>
        </p:blipFill>
        <p:spPr>
          <a:xfrm>
            <a:off x="179512" y="5111"/>
            <a:ext cx="4424715" cy="6881174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>
            <a:off x="4860032" y="418919"/>
            <a:ext cx="4101640" cy="481028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אוכלוסיית ישראל </a:t>
            </a:r>
          </a:p>
          <a:p>
            <a:pPr algn="r"/>
            <a:r>
              <a:rPr lang="he-IL" sz="3600" b="0" dirty="0" smtClean="0">
                <a:solidFill>
                  <a:srgbClr val="92D050"/>
                </a:solidFill>
                <a:effectLst/>
              </a:rPr>
              <a:t>ב-49 האזורים הסטטיסטיים </a:t>
            </a:r>
          </a:p>
          <a:p>
            <a:pPr algn="r"/>
            <a:r>
              <a:rPr lang="he-IL" sz="3600" b="0" dirty="0" smtClean="0">
                <a:solidFill>
                  <a:srgbClr val="92D050"/>
                </a:solidFill>
                <a:effectLst/>
              </a:rPr>
              <a:t>הגדולים ביותר </a:t>
            </a:r>
          </a:p>
          <a:p>
            <a:pPr algn="r"/>
            <a:r>
              <a:rPr lang="he-IL" sz="3600" b="0" dirty="0" smtClean="0">
                <a:solidFill>
                  <a:srgbClr val="92D050"/>
                </a:solidFill>
                <a:effectLst/>
              </a:rPr>
              <a:t>+ כל השאר</a:t>
            </a:r>
          </a:p>
          <a:p>
            <a:pPr algn="r"/>
            <a:endParaRPr lang="he-IL" sz="36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5495166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4941168"/>
            <a:ext cx="2376264" cy="510785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66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3" y="2837984"/>
            <a:ext cx="4420098" cy="2624433"/>
          </a:xfrm>
          <a:prstGeom prst="rect">
            <a:avLst/>
          </a:prstGeom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4860032" y="476671"/>
            <a:ext cx="4101640" cy="5112569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המשך...</a:t>
            </a:r>
          </a:p>
          <a:p>
            <a:pPr algn="r"/>
            <a:r>
              <a:rPr lang="he-IL" sz="2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אוכלוסיית ישראל </a:t>
            </a:r>
          </a:p>
          <a:p>
            <a:pPr algn="r"/>
            <a:r>
              <a:rPr lang="he-IL" sz="2400" b="0" dirty="0" smtClean="0">
                <a:solidFill>
                  <a:srgbClr val="92D050"/>
                </a:solidFill>
                <a:effectLst/>
              </a:rPr>
              <a:t>ב-49 האזורים הסטטיסטיים הגדולים ביותר </a:t>
            </a:r>
          </a:p>
          <a:p>
            <a:pPr algn="r"/>
            <a:r>
              <a:rPr lang="he-IL" sz="2400" b="0" dirty="0" smtClean="0">
                <a:solidFill>
                  <a:srgbClr val="92D050"/>
                </a:solidFill>
                <a:effectLst/>
              </a:rPr>
              <a:t>+ כל השאר</a:t>
            </a:r>
          </a:p>
          <a:p>
            <a:pPr algn="r"/>
            <a:endParaRPr lang="he-IL" sz="36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495166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4941168"/>
            <a:ext cx="2376264" cy="5107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3" t="65834" b="12305"/>
          <a:stretch/>
        </p:blipFill>
        <p:spPr>
          <a:xfrm>
            <a:off x="219293" y="836712"/>
            <a:ext cx="4424715" cy="2050610"/>
          </a:xfrm>
          <a:prstGeom prst="rect">
            <a:avLst/>
          </a:prstGeom>
        </p:spPr>
      </p:pic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04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27855"/>
          <a:stretch/>
        </p:blipFill>
        <p:spPr>
          <a:xfrm>
            <a:off x="107504" y="764704"/>
            <a:ext cx="5415613" cy="4947719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5796136" y="476671"/>
            <a:ext cx="3165536" cy="5112569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אוכלוסיית ישראל </a:t>
            </a:r>
          </a:p>
          <a:p>
            <a:pPr algn="r"/>
            <a:r>
              <a:rPr lang="he-IL" sz="3600" b="0" dirty="0" smtClean="0">
                <a:solidFill>
                  <a:srgbClr val="00B050"/>
                </a:solidFill>
                <a:effectLst/>
              </a:rPr>
              <a:t>לפי קבוצות </a:t>
            </a:r>
            <a:r>
              <a:rPr lang="he-IL" sz="3600" b="0" dirty="0" smtClean="0">
                <a:solidFill>
                  <a:srgbClr val="00B050"/>
                </a:solidFill>
                <a:effectLst/>
              </a:rPr>
              <a:t>אוכלוסייה </a:t>
            </a:r>
            <a:r>
              <a:rPr lang="he-IL" sz="3600" b="0" dirty="0" smtClean="0">
                <a:solidFill>
                  <a:srgbClr val="00B050"/>
                </a:solidFill>
                <a:effectLst/>
              </a:rPr>
              <a:t>ודת</a:t>
            </a:r>
          </a:p>
          <a:p>
            <a:pPr algn="r"/>
            <a:endParaRPr lang="he-IL" sz="36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567174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5013176"/>
            <a:ext cx="2376264" cy="510785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41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8" t="42770" r="1491"/>
          <a:stretch/>
        </p:blipFill>
        <p:spPr>
          <a:xfrm>
            <a:off x="5742945" y="2046720"/>
            <a:ext cx="2551838" cy="2606416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4590817" y="476672"/>
            <a:ext cx="3885616" cy="1800201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אוכלוסיית ישראל </a:t>
            </a: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e-IL" sz="3200" b="0" dirty="0" smtClean="0">
                <a:solidFill>
                  <a:srgbClr val="00B050"/>
                </a:solidFill>
                <a:effectLst/>
              </a:rPr>
              <a:t>לפי קבוצות גיל</a:t>
            </a: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567174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5013176"/>
            <a:ext cx="2376264" cy="51078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3" t="58902"/>
          <a:stretch/>
        </p:blipFill>
        <p:spPr>
          <a:xfrm>
            <a:off x="1475656" y="2026430"/>
            <a:ext cx="2675620" cy="1354630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323528" y="476672"/>
            <a:ext cx="3888432" cy="1800201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אוכלוסיית ישראל </a:t>
            </a: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e-IL" sz="3200" b="0" dirty="0" smtClean="0">
                <a:solidFill>
                  <a:srgbClr val="00B050"/>
                </a:solidFill>
                <a:effectLst/>
              </a:rPr>
              <a:t>לפי מין</a:t>
            </a: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8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5" t="47746"/>
          <a:stretch/>
        </p:blipFill>
        <p:spPr>
          <a:xfrm>
            <a:off x="357882" y="2510898"/>
            <a:ext cx="5977902" cy="2412268"/>
          </a:xfrm>
          <a:prstGeom prst="rect">
            <a:avLst/>
          </a:prstGeom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5076056" y="476672"/>
            <a:ext cx="3885616" cy="3240360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0" dirty="0" smtClean="0">
                <a:solidFill>
                  <a:srgbClr val="00B050"/>
                </a:solidFill>
                <a:effectLst/>
              </a:rPr>
              <a:t>אוכלוסיית בני 15+ </a:t>
            </a:r>
          </a:p>
          <a:p>
            <a:pPr algn="r"/>
            <a:r>
              <a:rPr lang="he-IL" sz="3200" b="0" dirty="0" smtClean="0">
                <a:solidFill>
                  <a:srgbClr val="00B050"/>
                </a:solidFill>
                <a:effectLst/>
              </a:rPr>
              <a:t>לפי מצב משפחתי ומין</a:t>
            </a:r>
          </a:p>
          <a:p>
            <a:pPr algn="r"/>
            <a:endParaRPr lang="he-IL" sz="32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567174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5013176"/>
            <a:ext cx="2376264" cy="510785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78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4" t="40488"/>
          <a:stretch/>
        </p:blipFill>
        <p:spPr>
          <a:xfrm>
            <a:off x="1311615" y="1991284"/>
            <a:ext cx="3101771" cy="2952328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5076056" y="476672"/>
            <a:ext cx="3885616" cy="1800201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0" dirty="0" smtClean="0">
                <a:solidFill>
                  <a:srgbClr val="00B050"/>
                </a:solidFill>
                <a:effectLst/>
              </a:rPr>
              <a:t>אוכלוסיית עולים לפי תקופת עליה</a:t>
            </a:r>
          </a:p>
          <a:p>
            <a:pPr algn="r"/>
            <a:endParaRPr lang="he-IL" sz="32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567174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5013176"/>
            <a:ext cx="2376264" cy="510785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5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16811"/>
          <a:stretch/>
        </p:blipFill>
        <p:spPr>
          <a:xfrm>
            <a:off x="845149" y="40797"/>
            <a:ext cx="3654843" cy="6772579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5076056" y="476672"/>
            <a:ext cx="3885616" cy="3240360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אוכלוסיית ישראל </a:t>
            </a:r>
          </a:p>
          <a:p>
            <a:pPr algn="r"/>
            <a:r>
              <a:rPr lang="he-IL" sz="3200" b="0" dirty="0" smtClean="0">
                <a:solidFill>
                  <a:srgbClr val="00B050"/>
                </a:solidFill>
                <a:effectLst/>
              </a:rPr>
              <a:t>ב-29 הישובים הגדולים ביותר + כל השאר</a:t>
            </a:r>
          </a:p>
          <a:p>
            <a:pPr algn="r"/>
            <a:endParaRPr lang="he-IL" sz="32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495166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4941168"/>
            <a:ext cx="2376264" cy="510785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23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4" t="20075"/>
          <a:stretch/>
        </p:blipFill>
        <p:spPr>
          <a:xfrm>
            <a:off x="971600" y="157210"/>
            <a:ext cx="3438926" cy="6584158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5076056" y="476672"/>
            <a:ext cx="3885616" cy="1800201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0" dirty="0" smtClean="0">
                <a:solidFill>
                  <a:srgbClr val="00B050"/>
                </a:solidFill>
                <a:effectLst/>
              </a:rPr>
              <a:t>אוכלוסיית יהודים ואחרים לפי ארץ לידה</a:t>
            </a:r>
          </a:p>
          <a:p>
            <a:pPr algn="r"/>
            <a:endParaRPr lang="he-IL" sz="32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567174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5013176"/>
            <a:ext cx="2376264" cy="510785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06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859"/>
          <a:stretch/>
        </p:blipFill>
        <p:spPr>
          <a:xfrm>
            <a:off x="831689" y="44624"/>
            <a:ext cx="3524287" cy="6778536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5076056" y="476672"/>
            <a:ext cx="3885616" cy="3024336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0" dirty="0" smtClean="0">
                <a:solidFill>
                  <a:srgbClr val="00B050"/>
                </a:solidFill>
                <a:effectLst/>
              </a:rPr>
              <a:t>אוכלוסיית יהודים ואחרים ילידי ישראל לפי ארץ לידת האב</a:t>
            </a:r>
          </a:p>
          <a:p>
            <a:pPr algn="r"/>
            <a:endParaRPr lang="he-IL" sz="32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r"/>
            <a:r>
              <a:rPr lang="he-IL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סוף 2012, מעוגל לעשרות</a:t>
            </a:r>
            <a:endParaRPr lang="he-IL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495166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אזהרה: כאשר עושים שימוש בנתונים יש לקחת בחשבון שככול שהמספר קטן יותר – יורדת רמת המהימנות של האומדן ועלה הסבירות לטעות.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2" y="4941168"/>
            <a:ext cx="2376264" cy="510785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16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659269"/>
              </p:ext>
            </p:extLst>
          </p:nvPr>
        </p:nvGraphicFramePr>
        <p:xfrm>
          <a:off x="1115616" y="2132856"/>
          <a:ext cx="77768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332656"/>
            <a:ext cx="633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גרף אחוזי הפער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908720"/>
            <a:ext cx="39604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spc="-100" dirty="0"/>
              <a:t>ה-5 שנתי של הכנסות לתושב. ביחס לשנת 1984.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17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665093" cy="5413588"/>
          </a:xfrm>
          <a:prstGeom prst="rect">
            <a:avLst/>
          </a:prstGeom>
        </p:spPr>
      </p:pic>
      <p:sp>
        <p:nvSpPr>
          <p:cNvPr id="5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26"/>
          <p:cNvSpPr>
            <a:spLocks noChangeArrowheads="1"/>
          </p:cNvSpPr>
          <p:nvPr/>
        </p:nvSpPr>
        <p:spPr bwMode="auto">
          <a:xfrm>
            <a:off x="550069" y="1298129"/>
            <a:ext cx="4579937" cy="2436812"/>
          </a:xfrm>
          <a:prstGeom prst="roundRect">
            <a:avLst>
              <a:gd name="adj" fmla="val 2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4800" dirty="0">
              <a:latin typeface="Times New Roman" pitchFamily="18" charset="0"/>
            </a:endParaRPr>
          </a:p>
        </p:txBody>
      </p:sp>
      <p:sp>
        <p:nvSpPr>
          <p:cNvPr id="3" name="Freeform 1027"/>
          <p:cNvSpPr>
            <a:spLocks/>
          </p:cNvSpPr>
          <p:nvPr/>
        </p:nvSpPr>
        <p:spPr bwMode="auto">
          <a:xfrm>
            <a:off x="538956" y="1290191"/>
            <a:ext cx="4573588" cy="2432050"/>
          </a:xfrm>
          <a:custGeom>
            <a:avLst/>
            <a:gdLst>
              <a:gd name="T0" fmla="*/ 2147483647 w 797"/>
              <a:gd name="T1" fmla="*/ 0 h 559"/>
              <a:gd name="T2" fmla="*/ 2147483647 w 797"/>
              <a:gd name="T3" fmla="*/ 246072122 h 559"/>
              <a:gd name="T4" fmla="*/ 2147483647 w 797"/>
              <a:gd name="T5" fmla="*/ 2147483647 h 559"/>
              <a:gd name="T6" fmla="*/ 2147483647 w 797"/>
              <a:gd name="T7" fmla="*/ 2147483647 h 559"/>
              <a:gd name="T8" fmla="*/ 428098166 w 797"/>
              <a:gd name="T9" fmla="*/ 2147483647 h 559"/>
              <a:gd name="T10" fmla="*/ 0 w 797"/>
              <a:gd name="T11" fmla="*/ 2147483647 h 559"/>
              <a:gd name="T12" fmla="*/ 0 w 797"/>
              <a:gd name="T13" fmla="*/ 246072122 h 559"/>
              <a:gd name="T14" fmla="*/ 428098166 w 797"/>
              <a:gd name="T15" fmla="*/ 0 h 559"/>
              <a:gd name="T16" fmla="*/ 2147483647 w 797"/>
              <a:gd name="T17" fmla="*/ 0 h 5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97" h="559">
                <a:moveTo>
                  <a:pt x="784" y="0"/>
                </a:moveTo>
                <a:cubicBezTo>
                  <a:pt x="791" y="0"/>
                  <a:pt x="797" y="6"/>
                  <a:pt x="797" y="13"/>
                </a:cubicBezTo>
                <a:lnTo>
                  <a:pt x="797" y="546"/>
                </a:lnTo>
                <a:cubicBezTo>
                  <a:pt x="797" y="553"/>
                  <a:pt x="791" y="559"/>
                  <a:pt x="784" y="559"/>
                </a:cubicBezTo>
                <a:lnTo>
                  <a:pt x="13" y="559"/>
                </a:lnTo>
                <a:cubicBezTo>
                  <a:pt x="6" y="559"/>
                  <a:pt x="0" y="553"/>
                  <a:pt x="0" y="546"/>
                </a:cubicBezTo>
                <a:lnTo>
                  <a:pt x="0" y="13"/>
                </a:lnTo>
                <a:cubicBezTo>
                  <a:pt x="0" y="6"/>
                  <a:pt x="6" y="0"/>
                  <a:pt x="13" y="0"/>
                </a:cubicBezTo>
                <a:lnTo>
                  <a:pt x="784" y="0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4" name="Freeform 1028"/>
          <p:cNvSpPr>
            <a:spLocks/>
          </p:cNvSpPr>
          <p:nvPr/>
        </p:nvSpPr>
        <p:spPr bwMode="auto">
          <a:xfrm>
            <a:off x="1537494" y="2860229"/>
            <a:ext cx="3167062" cy="617537"/>
          </a:xfrm>
          <a:custGeom>
            <a:avLst/>
            <a:gdLst>
              <a:gd name="T0" fmla="*/ 0 w 1995"/>
              <a:gd name="T1" fmla="*/ 980339194 h 389"/>
              <a:gd name="T2" fmla="*/ 846772366 w 1995"/>
              <a:gd name="T3" fmla="*/ 0 h 389"/>
              <a:gd name="T4" fmla="*/ 2147483647 w 1995"/>
              <a:gd name="T5" fmla="*/ 0 h 389"/>
              <a:gd name="T6" fmla="*/ 2147483647 w 1995"/>
              <a:gd name="T7" fmla="*/ 980339194 h 389"/>
              <a:gd name="T8" fmla="*/ 0 w 1995"/>
              <a:gd name="T9" fmla="*/ 980339194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95" h="389">
                <a:moveTo>
                  <a:pt x="0" y="389"/>
                </a:moveTo>
                <a:lnTo>
                  <a:pt x="336" y="0"/>
                </a:lnTo>
                <a:lnTo>
                  <a:pt x="1995" y="0"/>
                </a:lnTo>
                <a:lnTo>
                  <a:pt x="1659" y="389"/>
                </a:lnTo>
                <a:lnTo>
                  <a:pt x="0" y="389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5" name="Freeform 1029"/>
          <p:cNvSpPr>
            <a:spLocks/>
          </p:cNvSpPr>
          <p:nvPr/>
        </p:nvSpPr>
        <p:spPr bwMode="auto">
          <a:xfrm>
            <a:off x="1537494" y="1702941"/>
            <a:ext cx="533400" cy="1774825"/>
          </a:xfrm>
          <a:custGeom>
            <a:avLst/>
            <a:gdLst>
              <a:gd name="T0" fmla="*/ 0 w 336"/>
              <a:gd name="T1" fmla="*/ 2147483647 h 1118"/>
              <a:gd name="T2" fmla="*/ 0 w 336"/>
              <a:gd name="T3" fmla="*/ 980341575 h 1118"/>
              <a:gd name="T4" fmla="*/ 846772500 w 336"/>
              <a:gd name="T5" fmla="*/ 0 h 1118"/>
              <a:gd name="T6" fmla="*/ 846772500 w 336"/>
              <a:gd name="T7" fmla="*/ 1837194700 h 1118"/>
              <a:gd name="T8" fmla="*/ 0 w 336"/>
              <a:gd name="T9" fmla="*/ 2147483647 h 1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18">
                <a:moveTo>
                  <a:pt x="0" y="1118"/>
                </a:moveTo>
                <a:lnTo>
                  <a:pt x="0" y="389"/>
                </a:lnTo>
                <a:lnTo>
                  <a:pt x="336" y="0"/>
                </a:lnTo>
                <a:lnTo>
                  <a:pt x="336" y="729"/>
                </a:lnTo>
                <a:lnTo>
                  <a:pt x="0" y="1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070894" y="1702941"/>
            <a:ext cx="2633662" cy="1157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4800" dirty="0">
              <a:latin typeface="Times New Roman" pitchFamily="18" charset="0"/>
            </a:endParaRPr>
          </a:p>
        </p:txBody>
      </p:sp>
      <p:sp>
        <p:nvSpPr>
          <p:cNvPr id="7" name="Freeform 1031"/>
          <p:cNvSpPr>
            <a:spLocks/>
          </p:cNvSpPr>
          <p:nvPr/>
        </p:nvSpPr>
        <p:spPr bwMode="auto">
          <a:xfrm>
            <a:off x="1537494" y="2860229"/>
            <a:ext cx="3167062" cy="617537"/>
          </a:xfrm>
          <a:custGeom>
            <a:avLst/>
            <a:gdLst>
              <a:gd name="T0" fmla="*/ 0 w 552"/>
              <a:gd name="T1" fmla="*/ 2147483647 h 142"/>
              <a:gd name="T2" fmla="*/ 2147483647 w 552"/>
              <a:gd name="T3" fmla="*/ 0 h 142"/>
              <a:gd name="T4" fmla="*/ 2147483647 w 552"/>
              <a:gd name="T5" fmla="*/ 0 h 1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42">
                <a:moveTo>
                  <a:pt x="0" y="142"/>
                </a:moveTo>
                <a:lnTo>
                  <a:pt x="93" y="0"/>
                </a:lnTo>
                <a:lnTo>
                  <a:pt x="55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8" name="Freeform 1032"/>
          <p:cNvSpPr>
            <a:spLocks/>
          </p:cNvSpPr>
          <p:nvPr/>
        </p:nvSpPr>
        <p:spPr bwMode="auto">
          <a:xfrm>
            <a:off x="1537494" y="2630041"/>
            <a:ext cx="3167062" cy="612775"/>
          </a:xfrm>
          <a:custGeom>
            <a:avLst/>
            <a:gdLst>
              <a:gd name="T0" fmla="*/ 0 w 552"/>
              <a:gd name="T1" fmla="*/ 2147483647 h 141"/>
              <a:gd name="T2" fmla="*/ 2147483647 w 552"/>
              <a:gd name="T3" fmla="*/ 0 h 141"/>
              <a:gd name="T4" fmla="*/ 2147483647 w 552"/>
              <a:gd name="T5" fmla="*/ 0 h 1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41">
                <a:moveTo>
                  <a:pt x="0" y="141"/>
                </a:moveTo>
                <a:lnTo>
                  <a:pt x="93" y="0"/>
                </a:lnTo>
                <a:lnTo>
                  <a:pt x="55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9" name="Freeform 1033"/>
          <p:cNvSpPr>
            <a:spLocks/>
          </p:cNvSpPr>
          <p:nvPr/>
        </p:nvSpPr>
        <p:spPr bwMode="auto">
          <a:xfrm>
            <a:off x="1537494" y="2399854"/>
            <a:ext cx="3167062" cy="612775"/>
          </a:xfrm>
          <a:custGeom>
            <a:avLst/>
            <a:gdLst>
              <a:gd name="T0" fmla="*/ 0 w 552"/>
              <a:gd name="T1" fmla="*/ 2147483647 h 141"/>
              <a:gd name="T2" fmla="*/ 2147483647 w 552"/>
              <a:gd name="T3" fmla="*/ 0 h 141"/>
              <a:gd name="T4" fmla="*/ 2147483647 w 552"/>
              <a:gd name="T5" fmla="*/ 0 h 1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41">
                <a:moveTo>
                  <a:pt x="0" y="141"/>
                </a:moveTo>
                <a:lnTo>
                  <a:pt x="93" y="0"/>
                </a:lnTo>
                <a:lnTo>
                  <a:pt x="55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0" name="Freeform 1034"/>
          <p:cNvSpPr>
            <a:spLocks/>
          </p:cNvSpPr>
          <p:nvPr/>
        </p:nvSpPr>
        <p:spPr bwMode="auto">
          <a:xfrm>
            <a:off x="1537494" y="2168079"/>
            <a:ext cx="3167062" cy="614362"/>
          </a:xfrm>
          <a:custGeom>
            <a:avLst/>
            <a:gdLst>
              <a:gd name="T0" fmla="*/ 0 w 552"/>
              <a:gd name="T1" fmla="*/ 2147483647 h 141"/>
              <a:gd name="T2" fmla="*/ 2147483647 w 552"/>
              <a:gd name="T3" fmla="*/ 0 h 141"/>
              <a:gd name="T4" fmla="*/ 2147483647 w 552"/>
              <a:gd name="T5" fmla="*/ 0 h 1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41">
                <a:moveTo>
                  <a:pt x="0" y="141"/>
                </a:moveTo>
                <a:lnTo>
                  <a:pt x="93" y="0"/>
                </a:lnTo>
                <a:lnTo>
                  <a:pt x="55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1" name="Freeform 1035"/>
          <p:cNvSpPr>
            <a:spLocks/>
          </p:cNvSpPr>
          <p:nvPr/>
        </p:nvSpPr>
        <p:spPr bwMode="auto">
          <a:xfrm>
            <a:off x="1537494" y="1937891"/>
            <a:ext cx="3167062" cy="614363"/>
          </a:xfrm>
          <a:custGeom>
            <a:avLst/>
            <a:gdLst>
              <a:gd name="T0" fmla="*/ 0 w 552"/>
              <a:gd name="T1" fmla="*/ 2147483647 h 141"/>
              <a:gd name="T2" fmla="*/ 2147483647 w 552"/>
              <a:gd name="T3" fmla="*/ 0 h 141"/>
              <a:gd name="T4" fmla="*/ 2147483647 w 552"/>
              <a:gd name="T5" fmla="*/ 0 h 1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41">
                <a:moveTo>
                  <a:pt x="0" y="141"/>
                </a:moveTo>
                <a:lnTo>
                  <a:pt x="93" y="0"/>
                </a:lnTo>
                <a:lnTo>
                  <a:pt x="55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2" name="Freeform 1036"/>
          <p:cNvSpPr>
            <a:spLocks/>
          </p:cNvSpPr>
          <p:nvPr/>
        </p:nvSpPr>
        <p:spPr bwMode="auto">
          <a:xfrm>
            <a:off x="1537494" y="1702941"/>
            <a:ext cx="3167062" cy="617538"/>
          </a:xfrm>
          <a:custGeom>
            <a:avLst/>
            <a:gdLst>
              <a:gd name="T0" fmla="*/ 0 w 552"/>
              <a:gd name="T1" fmla="*/ 2147483647 h 142"/>
              <a:gd name="T2" fmla="*/ 2147483647 w 552"/>
              <a:gd name="T3" fmla="*/ 0 h 142"/>
              <a:gd name="T4" fmla="*/ 2147483647 w 552"/>
              <a:gd name="T5" fmla="*/ 0 h 1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42">
                <a:moveTo>
                  <a:pt x="0" y="142"/>
                </a:moveTo>
                <a:lnTo>
                  <a:pt x="93" y="0"/>
                </a:lnTo>
                <a:lnTo>
                  <a:pt x="55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3" name="Freeform 1037"/>
          <p:cNvSpPr>
            <a:spLocks/>
          </p:cNvSpPr>
          <p:nvPr/>
        </p:nvSpPr>
        <p:spPr bwMode="auto">
          <a:xfrm>
            <a:off x="1537494" y="2860229"/>
            <a:ext cx="3167062" cy="617537"/>
          </a:xfrm>
          <a:custGeom>
            <a:avLst/>
            <a:gdLst>
              <a:gd name="T0" fmla="*/ 2147483647 w 1995"/>
              <a:gd name="T1" fmla="*/ 0 h 389"/>
              <a:gd name="T2" fmla="*/ 2147483647 w 1995"/>
              <a:gd name="T3" fmla="*/ 980339194 h 389"/>
              <a:gd name="T4" fmla="*/ 0 w 1995"/>
              <a:gd name="T5" fmla="*/ 980339194 h 389"/>
              <a:gd name="T6" fmla="*/ 846772366 w 1995"/>
              <a:gd name="T7" fmla="*/ 0 h 389"/>
              <a:gd name="T8" fmla="*/ 2147483647 w 1995"/>
              <a:gd name="T9" fmla="*/ 0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95" h="389">
                <a:moveTo>
                  <a:pt x="1995" y="0"/>
                </a:moveTo>
                <a:lnTo>
                  <a:pt x="1659" y="389"/>
                </a:lnTo>
                <a:lnTo>
                  <a:pt x="0" y="389"/>
                </a:lnTo>
                <a:lnTo>
                  <a:pt x="336" y="0"/>
                </a:lnTo>
                <a:lnTo>
                  <a:pt x="1995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4" name="Freeform 1038"/>
          <p:cNvSpPr>
            <a:spLocks/>
          </p:cNvSpPr>
          <p:nvPr/>
        </p:nvSpPr>
        <p:spPr bwMode="auto">
          <a:xfrm>
            <a:off x="1537494" y="1702941"/>
            <a:ext cx="533400" cy="1774825"/>
          </a:xfrm>
          <a:custGeom>
            <a:avLst/>
            <a:gdLst>
              <a:gd name="T0" fmla="*/ 0 w 336"/>
              <a:gd name="T1" fmla="*/ 2147483647 h 1118"/>
              <a:gd name="T2" fmla="*/ 0 w 336"/>
              <a:gd name="T3" fmla="*/ 980341575 h 1118"/>
              <a:gd name="T4" fmla="*/ 846772500 w 336"/>
              <a:gd name="T5" fmla="*/ 0 h 1118"/>
              <a:gd name="T6" fmla="*/ 846772500 w 336"/>
              <a:gd name="T7" fmla="*/ 1837194700 h 1118"/>
              <a:gd name="T8" fmla="*/ 0 w 336"/>
              <a:gd name="T9" fmla="*/ 2147483647 h 1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18">
                <a:moveTo>
                  <a:pt x="0" y="1118"/>
                </a:moveTo>
                <a:lnTo>
                  <a:pt x="0" y="389"/>
                </a:lnTo>
                <a:lnTo>
                  <a:pt x="336" y="0"/>
                </a:lnTo>
                <a:lnTo>
                  <a:pt x="336" y="729"/>
                </a:lnTo>
                <a:lnTo>
                  <a:pt x="0" y="1118"/>
                </a:lnTo>
                <a:close/>
              </a:path>
            </a:pathLst>
          </a:custGeom>
          <a:noFill/>
          <a:ln w="63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5" name="Rectangle 1039"/>
          <p:cNvSpPr>
            <a:spLocks noChangeArrowheads="1"/>
          </p:cNvSpPr>
          <p:nvPr/>
        </p:nvSpPr>
        <p:spPr bwMode="auto">
          <a:xfrm>
            <a:off x="2070894" y="1702941"/>
            <a:ext cx="2633662" cy="1157288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4800" dirty="0">
              <a:latin typeface="Times New Roman" pitchFamily="18" charset="0"/>
            </a:endParaRPr>
          </a:p>
        </p:txBody>
      </p:sp>
      <p:sp>
        <p:nvSpPr>
          <p:cNvPr id="16" name="Freeform 1040"/>
          <p:cNvSpPr>
            <a:spLocks/>
          </p:cNvSpPr>
          <p:nvPr/>
        </p:nvSpPr>
        <p:spPr bwMode="auto">
          <a:xfrm>
            <a:off x="1697831" y="3047554"/>
            <a:ext cx="741363" cy="244475"/>
          </a:xfrm>
          <a:custGeom>
            <a:avLst/>
            <a:gdLst>
              <a:gd name="T0" fmla="*/ 839213391 w 467"/>
              <a:gd name="T1" fmla="*/ 388104063 h 154"/>
              <a:gd name="T2" fmla="*/ 1176914556 w 467"/>
              <a:gd name="T3" fmla="*/ 0 h 154"/>
              <a:gd name="T4" fmla="*/ 337701165 w 467"/>
              <a:gd name="T5" fmla="*/ 0 h 154"/>
              <a:gd name="T6" fmla="*/ 0 w 467"/>
              <a:gd name="T7" fmla="*/ 388104063 h 154"/>
              <a:gd name="T8" fmla="*/ 839213391 w 467"/>
              <a:gd name="T9" fmla="*/ 388104063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7" h="154">
                <a:moveTo>
                  <a:pt x="333" y="154"/>
                </a:moveTo>
                <a:lnTo>
                  <a:pt x="467" y="0"/>
                </a:lnTo>
                <a:lnTo>
                  <a:pt x="134" y="0"/>
                </a:lnTo>
                <a:lnTo>
                  <a:pt x="0" y="154"/>
                </a:lnTo>
                <a:lnTo>
                  <a:pt x="333" y="154"/>
                </a:lnTo>
                <a:close/>
              </a:path>
            </a:pathLst>
          </a:custGeom>
          <a:solidFill>
            <a:srgbClr val="0000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7" name="Rectangle 1041"/>
          <p:cNvSpPr>
            <a:spLocks noChangeArrowheads="1"/>
          </p:cNvSpPr>
          <p:nvPr/>
        </p:nvSpPr>
        <p:spPr bwMode="auto">
          <a:xfrm>
            <a:off x="2053431" y="2922141"/>
            <a:ext cx="101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95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042"/>
          <p:cNvSpPr>
            <a:spLocks/>
          </p:cNvSpPr>
          <p:nvPr/>
        </p:nvSpPr>
        <p:spPr bwMode="auto">
          <a:xfrm>
            <a:off x="2713831" y="2847529"/>
            <a:ext cx="252413" cy="444500"/>
          </a:xfrm>
          <a:custGeom>
            <a:avLst/>
            <a:gdLst>
              <a:gd name="T0" fmla="*/ 63004825 w 159"/>
              <a:gd name="T1" fmla="*/ 705643750 h 280"/>
              <a:gd name="T2" fmla="*/ 0 w 159"/>
              <a:gd name="T3" fmla="*/ 289818763 h 280"/>
              <a:gd name="T4" fmla="*/ 254537079 w 159"/>
              <a:gd name="T5" fmla="*/ 0 h 280"/>
              <a:gd name="T6" fmla="*/ 400706431 w 159"/>
              <a:gd name="T7" fmla="*/ 317539688 h 280"/>
              <a:gd name="T8" fmla="*/ 63004825 w 159"/>
              <a:gd name="T9" fmla="*/ 70564375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0">
                <a:moveTo>
                  <a:pt x="25" y="280"/>
                </a:moveTo>
                <a:lnTo>
                  <a:pt x="0" y="115"/>
                </a:lnTo>
                <a:lnTo>
                  <a:pt x="101" y="0"/>
                </a:lnTo>
                <a:lnTo>
                  <a:pt x="159" y="126"/>
                </a:lnTo>
                <a:lnTo>
                  <a:pt x="25" y="28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19" name="Freeform 1043"/>
          <p:cNvSpPr>
            <a:spLocks/>
          </p:cNvSpPr>
          <p:nvPr/>
        </p:nvSpPr>
        <p:spPr bwMode="auto">
          <a:xfrm>
            <a:off x="2226469" y="3030091"/>
            <a:ext cx="527050" cy="261938"/>
          </a:xfrm>
          <a:custGeom>
            <a:avLst/>
            <a:gdLst>
              <a:gd name="T0" fmla="*/ 0 w 332"/>
              <a:gd name="T1" fmla="*/ 415827369 h 165"/>
              <a:gd name="T2" fmla="*/ 146169063 w 332"/>
              <a:gd name="T3" fmla="*/ 0 h 165"/>
              <a:gd name="T4" fmla="*/ 773688763 w 332"/>
              <a:gd name="T5" fmla="*/ 0 h 165"/>
              <a:gd name="T6" fmla="*/ 836691875 w 332"/>
              <a:gd name="T7" fmla="*/ 415827369 h 165"/>
              <a:gd name="T8" fmla="*/ 0 w 332"/>
              <a:gd name="T9" fmla="*/ 415827369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2" h="165">
                <a:moveTo>
                  <a:pt x="0" y="165"/>
                </a:moveTo>
                <a:lnTo>
                  <a:pt x="58" y="0"/>
                </a:lnTo>
                <a:lnTo>
                  <a:pt x="307" y="0"/>
                </a:lnTo>
                <a:lnTo>
                  <a:pt x="332" y="165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0" name="Freeform 1044"/>
          <p:cNvSpPr>
            <a:spLocks/>
          </p:cNvSpPr>
          <p:nvPr/>
        </p:nvSpPr>
        <p:spPr bwMode="auto">
          <a:xfrm>
            <a:off x="2318544" y="2847529"/>
            <a:ext cx="555625" cy="182562"/>
          </a:xfrm>
          <a:custGeom>
            <a:avLst/>
            <a:gdLst>
              <a:gd name="T0" fmla="*/ 627519700 w 350"/>
              <a:gd name="T1" fmla="*/ 289816381 h 115"/>
              <a:gd name="T2" fmla="*/ 882054688 w 350"/>
              <a:gd name="T3" fmla="*/ 0 h 115"/>
              <a:gd name="T4" fmla="*/ 254536575 w 350"/>
              <a:gd name="T5" fmla="*/ 0 h 115"/>
              <a:gd name="T6" fmla="*/ 0 w 350"/>
              <a:gd name="T7" fmla="*/ 289816381 h 115"/>
              <a:gd name="T8" fmla="*/ 627519700 w 350"/>
              <a:gd name="T9" fmla="*/ 289816381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0" h="115">
                <a:moveTo>
                  <a:pt x="249" y="115"/>
                </a:moveTo>
                <a:lnTo>
                  <a:pt x="350" y="0"/>
                </a:lnTo>
                <a:lnTo>
                  <a:pt x="101" y="0"/>
                </a:lnTo>
                <a:lnTo>
                  <a:pt x="0" y="115"/>
                </a:lnTo>
                <a:lnTo>
                  <a:pt x="249" y="115"/>
                </a:lnTo>
                <a:close/>
              </a:path>
            </a:pathLst>
          </a:custGeom>
          <a:solidFill>
            <a:srgbClr val="0000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1" name="Rectangle 1045"/>
          <p:cNvSpPr>
            <a:spLocks noChangeArrowheads="1"/>
          </p:cNvSpPr>
          <p:nvPr/>
        </p:nvSpPr>
        <p:spPr bwMode="auto">
          <a:xfrm>
            <a:off x="2524919" y="2720529"/>
            <a:ext cx="101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96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1046"/>
          <p:cNvSpPr>
            <a:spLocks/>
          </p:cNvSpPr>
          <p:nvPr/>
        </p:nvSpPr>
        <p:spPr bwMode="auto">
          <a:xfrm>
            <a:off x="3201194" y="2642741"/>
            <a:ext cx="287337" cy="649288"/>
          </a:xfrm>
          <a:custGeom>
            <a:avLst/>
            <a:gdLst>
              <a:gd name="T0" fmla="*/ 118446344 w 181"/>
              <a:gd name="T1" fmla="*/ 1030745494 h 409"/>
              <a:gd name="T2" fmla="*/ 0 w 181"/>
              <a:gd name="T3" fmla="*/ 201612655 h 409"/>
              <a:gd name="T4" fmla="*/ 163809077 w 181"/>
              <a:gd name="T5" fmla="*/ 0 h 409"/>
              <a:gd name="T6" fmla="*/ 456146694 w 181"/>
              <a:gd name="T7" fmla="*/ 642641132 h 409"/>
              <a:gd name="T8" fmla="*/ 118446344 w 181"/>
              <a:gd name="T9" fmla="*/ 1030745494 h 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409">
                <a:moveTo>
                  <a:pt x="47" y="409"/>
                </a:moveTo>
                <a:lnTo>
                  <a:pt x="0" y="80"/>
                </a:lnTo>
                <a:lnTo>
                  <a:pt x="65" y="0"/>
                </a:lnTo>
                <a:lnTo>
                  <a:pt x="181" y="255"/>
                </a:lnTo>
                <a:lnTo>
                  <a:pt x="47" y="409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3" name="Freeform 1047"/>
          <p:cNvSpPr>
            <a:spLocks/>
          </p:cNvSpPr>
          <p:nvPr/>
        </p:nvSpPr>
        <p:spPr bwMode="auto">
          <a:xfrm>
            <a:off x="2753519" y="2769741"/>
            <a:ext cx="522287" cy="522288"/>
          </a:xfrm>
          <a:custGeom>
            <a:avLst/>
            <a:gdLst>
              <a:gd name="T0" fmla="*/ 0 w 329"/>
              <a:gd name="T1" fmla="*/ 829132994 h 329"/>
              <a:gd name="T2" fmla="*/ 292337845 w 329"/>
              <a:gd name="T3" fmla="*/ 0 h 329"/>
              <a:gd name="T4" fmla="*/ 710683382 w 329"/>
              <a:gd name="T5" fmla="*/ 0 h 329"/>
              <a:gd name="T6" fmla="*/ 829129819 w 329"/>
              <a:gd name="T7" fmla="*/ 829132994 h 329"/>
              <a:gd name="T8" fmla="*/ 0 w 329"/>
              <a:gd name="T9" fmla="*/ 829132994 h 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9" h="329">
                <a:moveTo>
                  <a:pt x="0" y="329"/>
                </a:moveTo>
                <a:lnTo>
                  <a:pt x="116" y="0"/>
                </a:lnTo>
                <a:lnTo>
                  <a:pt x="282" y="0"/>
                </a:lnTo>
                <a:lnTo>
                  <a:pt x="329" y="329"/>
                </a:lnTo>
                <a:lnTo>
                  <a:pt x="0" y="329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4" name="Freeform 1048"/>
          <p:cNvSpPr>
            <a:spLocks/>
          </p:cNvSpPr>
          <p:nvPr/>
        </p:nvSpPr>
        <p:spPr bwMode="auto">
          <a:xfrm>
            <a:off x="2937669" y="2642741"/>
            <a:ext cx="366712" cy="127000"/>
          </a:xfrm>
          <a:custGeom>
            <a:avLst/>
            <a:gdLst>
              <a:gd name="T0" fmla="*/ 418345367 w 231"/>
              <a:gd name="T1" fmla="*/ 201612500 h 80"/>
              <a:gd name="T2" fmla="*/ 582154506 w 231"/>
              <a:gd name="T3" fmla="*/ 0 h 80"/>
              <a:gd name="T4" fmla="*/ 163809139 w 231"/>
              <a:gd name="T5" fmla="*/ 0 h 80"/>
              <a:gd name="T6" fmla="*/ 0 w 231"/>
              <a:gd name="T7" fmla="*/ 201612500 h 80"/>
              <a:gd name="T8" fmla="*/ 418345367 w 231"/>
              <a:gd name="T9" fmla="*/ 201612500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" h="80">
                <a:moveTo>
                  <a:pt x="166" y="80"/>
                </a:moveTo>
                <a:lnTo>
                  <a:pt x="231" y="0"/>
                </a:lnTo>
                <a:lnTo>
                  <a:pt x="65" y="0"/>
                </a:lnTo>
                <a:lnTo>
                  <a:pt x="0" y="80"/>
                </a:lnTo>
                <a:lnTo>
                  <a:pt x="166" y="80"/>
                </a:lnTo>
                <a:close/>
              </a:path>
            </a:pathLst>
          </a:custGeom>
          <a:solidFill>
            <a:srgbClr val="0000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5" name="Rectangle 1049"/>
          <p:cNvSpPr>
            <a:spLocks noChangeArrowheads="1"/>
          </p:cNvSpPr>
          <p:nvPr/>
        </p:nvSpPr>
        <p:spPr bwMode="auto">
          <a:xfrm>
            <a:off x="3069431" y="2503041"/>
            <a:ext cx="101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97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1050"/>
          <p:cNvSpPr>
            <a:spLocks/>
          </p:cNvSpPr>
          <p:nvPr/>
        </p:nvSpPr>
        <p:spPr bwMode="auto">
          <a:xfrm>
            <a:off x="3683794" y="2442716"/>
            <a:ext cx="333375" cy="849313"/>
          </a:xfrm>
          <a:custGeom>
            <a:avLst/>
            <a:gdLst>
              <a:gd name="T0" fmla="*/ 191531875 w 210"/>
              <a:gd name="T1" fmla="*/ 1348285181 h 535"/>
              <a:gd name="T2" fmla="*/ 0 w 210"/>
              <a:gd name="T3" fmla="*/ 95765994 h 535"/>
              <a:gd name="T4" fmla="*/ 90725625 w 210"/>
              <a:gd name="T5" fmla="*/ 0 h 535"/>
              <a:gd name="T6" fmla="*/ 529232813 w 210"/>
              <a:gd name="T7" fmla="*/ 960180890 h 535"/>
              <a:gd name="T8" fmla="*/ 191531875 w 210"/>
              <a:gd name="T9" fmla="*/ 1348285181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0" h="535">
                <a:moveTo>
                  <a:pt x="76" y="535"/>
                </a:moveTo>
                <a:lnTo>
                  <a:pt x="0" y="38"/>
                </a:lnTo>
                <a:lnTo>
                  <a:pt x="36" y="0"/>
                </a:lnTo>
                <a:lnTo>
                  <a:pt x="210" y="381"/>
                </a:lnTo>
                <a:lnTo>
                  <a:pt x="76" y="535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7" name="Freeform 1051"/>
          <p:cNvSpPr>
            <a:spLocks/>
          </p:cNvSpPr>
          <p:nvPr/>
        </p:nvSpPr>
        <p:spPr bwMode="auto">
          <a:xfrm>
            <a:off x="3275806" y="2503041"/>
            <a:ext cx="528638" cy="788988"/>
          </a:xfrm>
          <a:custGeom>
            <a:avLst/>
            <a:gdLst>
              <a:gd name="T0" fmla="*/ 0 w 333"/>
              <a:gd name="T1" fmla="*/ 1252519244 h 497"/>
              <a:gd name="T2" fmla="*/ 446068872 w 333"/>
              <a:gd name="T3" fmla="*/ 0 h 497"/>
              <a:gd name="T4" fmla="*/ 647681563 w 333"/>
              <a:gd name="T5" fmla="*/ 0 h 497"/>
              <a:gd name="T6" fmla="*/ 839213619 w 333"/>
              <a:gd name="T7" fmla="*/ 1252519244 h 497"/>
              <a:gd name="T8" fmla="*/ 0 w 333"/>
              <a:gd name="T9" fmla="*/ 1252519244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3" h="497">
                <a:moveTo>
                  <a:pt x="0" y="497"/>
                </a:moveTo>
                <a:lnTo>
                  <a:pt x="177" y="0"/>
                </a:lnTo>
                <a:lnTo>
                  <a:pt x="257" y="0"/>
                </a:lnTo>
                <a:lnTo>
                  <a:pt x="333" y="497"/>
                </a:lnTo>
                <a:lnTo>
                  <a:pt x="0" y="497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8" name="Freeform 1052"/>
          <p:cNvSpPr>
            <a:spLocks/>
          </p:cNvSpPr>
          <p:nvPr/>
        </p:nvSpPr>
        <p:spPr bwMode="auto">
          <a:xfrm>
            <a:off x="3556794" y="2442716"/>
            <a:ext cx="184150" cy="60325"/>
          </a:xfrm>
          <a:custGeom>
            <a:avLst/>
            <a:gdLst>
              <a:gd name="T0" fmla="*/ 201612500 w 116"/>
              <a:gd name="T1" fmla="*/ 95765938 h 38"/>
              <a:gd name="T2" fmla="*/ 292338125 w 116"/>
              <a:gd name="T3" fmla="*/ 0 h 38"/>
              <a:gd name="T4" fmla="*/ 83165950 w 116"/>
              <a:gd name="T5" fmla="*/ 0 h 38"/>
              <a:gd name="T6" fmla="*/ 0 w 116"/>
              <a:gd name="T7" fmla="*/ 95765938 h 38"/>
              <a:gd name="T8" fmla="*/ 201612500 w 116"/>
              <a:gd name="T9" fmla="*/ 95765938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38">
                <a:moveTo>
                  <a:pt x="80" y="38"/>
                </a:moveTo>
                <a:lnTo>
                  <a:pt x="116" y="0"/>
                </a:lnTo>
                <a:lnTo>
                  <a:pt x="33" y="0"/>
                </a:lnTo>
                <a:lnTo>
                  <a:pt x="0" y="38"/>
                </a:lnTo>
                <a:lnTo>
                  <a:pt x="80" y="38"/>
                </a:lnTo>
                <a:close/>
              </a:path>
            </a:pathLst>
          </a:custGeom>
          <a:solidFill>
            <a:srgbClr val="0000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29" name="Rectangle 1053"/>
          <p:cNvSpPr>
            <a:spLocks noChangeArrowheads="1"/>
          </p:cNvSpPr>
          <p:nvPr/>
        </p:nvSpPr>
        <p:spPr bwMode="auto">
          <a:xfrm>
            <a:off x="3586956" y="2307779"/>
            <a:ext cx="101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98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 1054"/>
          <p:cNvSpPr>
            <a:spLocks/>
          </p:cNvSpPr>
          <p:nvPr/>
        </p:nvSpPr>
        <p:spPr bwMode="auto">
          <a:xfrm>
            <a:off x="4171156" y="2242691"/>
            <a:ext cx="373063" cy="1049338"/>
          </a:xfrm>
          <a:custGeom>
            <a:avLst/>
            <a:gdLst>
              <a:gd name="T0" fmla="*/ 254536916 w 235"/>
              <a:gd name="T1" fmla="*/ 1665824869 h 661"/>
              <a:gd name="T2" fmla="*/ 0 w 235"/>
              <a:gd name="T3" fmla="*/ 0 h 661"/>
              <a:gd name="T4" fmla="*/ 0 w 235"/>
              <a:gd name="T5" fmla="*/ 0 h 661"/>
              <a:gd name="T6" fmla="*/ 592238306 w 235"/>
              <a:gd name="T7" fmla="*/ 1277720621 h 661"/>
              <a:gd name="T8" fmla="*/ 254536916 w 235"/>
              <a:gd name="T9" fmla="*/ 1665824869 h 6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5" h="661">
                <a:moveTo>
                  <a:pt x="101" y="661"/>
                </a:moveTo>
                <a:lnTo>
                  <a:pt x="0" y="0"/>
                </a:lnTo>
                <a:lnTo>
                  <a:pt x="235" y="507"/>
                </a:lnTo>
                <a:lnTo>
                  <a:pt x="101" y="661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31" name="Freeform 1055"/>
          <p:cNvSpPr>
            <a:spLocks/>
          </p:cNvSpPr>
          <p:nvPr/>
        </p:nvSpPr>
        <p:spPr bwMode="auto">
          <a:xfrm>
            <a:off x="3804444" y="2242691"/>
            <a:ext cx="527050" cy="1049338"/>
          </a:xfrm>
          <a:custGeom>
            <a:avLst/>
            <a:gdLst>
              <a:gd name="T0" fmla="*/ 0 w 332"/>
              <a:gd name="T1" fmla="*/ 1665824869 h 661"/>
              <a:gd name="T2" fmla="*/ 582156888 w 332"/>
              <a:gd name="T3" fmla="*/ 0 h 661"/>
              <a:gd name="T4" fmla="*/ 582156888 w 332"/>
              <a:gd name="T5" fmla="*/ 0 h 661"/>
              <a:gd name="T6" fmla="*/ 836691875 w 332"/>
              <a:gd name="T7" fmla="*/ 1665824869 h 661"/>
              <a:gd name="T8" fmla="*/ 0 w 332"/>
              <a:gd name="T9" fmla="*/ 1665824869 h 6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2" h="661">
                <a:moveTo>
                  <a:pt x="0" y="661"/>
                </a:moveTo>
                <a:lnTo>
                  <a:pt x="231" y="0"/>
                </a:lnTo>
                <a:lnTo>
                  <a:pt x="332" y="661"/>
                </a:lnTo>
                <a:lnTo>
                  <a:pt x="0" y="661"/>
                </a:lnTo>
                <a:close/>
              </a:path>
            </a:pathLst>
          </a:custGeom>
          <a:solidFill>
            <a:srgbClr val="0000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32" name="Rectangle 1056"/>
          <p:cNvSpPr>
            <a:spLocks noChangeArrowheads="1"/>
          </p:cNvSpPr>
          <p:nvPr/>
        </p:nvSpPr>
        <p:spPr bwMode="auto">
          <a:xfrm>
            <a:off x="4102894" y="2102991"/>
            <a:ext cx="101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99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057"/>
          <p:cNvSpPr>
            <a:spLocks noChangeShapeType="1"/>
          </p:cNvSpPr>
          <p:nvPr/>
        </p:nvSpPr>
        <p:spPr bwMode="auto">
          <a:xfrm flipV="1">
            <a:off x="1537494" y="2320479"/>
            <a:ext cx="1587" cy="1157287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34" name="Rectangle 1058"/>
          <p:cNvSpPr>
            <a:spLocks noChangeArrowheads="1"/>
          </p:cNvSpPr>
          <p:nvPr/>
        </p:nvSpPr>
        <p:spPr bwMode="auto">
          <a:xfrm>
            <a:off x="1331119" y="3422204"/>
            <a:ext cx="1333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95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059"/>
          <p:cNvSpPr>
            <a:spLocks noChangeArrowheads="1"/>
          </p:cNvSpPr>
          <p:nvPr/>
        </p:nvSpPr>
        <p:spPr bwMode="auto">
          <a:xfrm>
            <a:off x="1331119" y="3187254"/>
            <a:ext cx="1333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96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060"/>
          <p:cNvSpPr>
            <a:spLocks noChangeArrowheads="1"/>
          </p:cNvSpPr>
          <p:nvPr/>
        </p:nvSpPr>
        <p:spPr bwMode="auto">
          <a:xfrm>
            <a:off x="1331119" y="2955479"/>
            <a:ext cx="1333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97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061"/>
          <p:cNvSpPr>
            <a:spLocks noChangeArrowheads="1"/>
          </p:cNvSpPr>
          <p:nvPr/>
        </p:nvSpPr>
        <p:spPr bwMode="auto">
          <a:xfrm>
            <a:off x="1331119" y="2725291"/>
            <a:ext cx="133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98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062"/>
          <p:cNvSpPr>
            <a:spLocks noChangeArrowheads="1"/>
          </p:cNvSpPr>
          <p:nvPr/>
        </p:nvSpPr>
        <p:spPr bwMode="auto">
          <a:xfrm>
            <a:off x="1331119" y="2495104"/>
            <a:ext cx="1333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99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063"/>
          <p:cNvSpPr>
            <a:spLocks noChangeArrowheads="1"/>
          </p:cNvSpPr>
          <p:nvPr/>
        </p:nvSpPr>
        <p:spPr bwMode="auto">
          <a:xfrm>
            <a:off x="1239044" y="2264916"/>
            <a:ext cx="200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100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064"/>
          <p:cNvSpPr>
            <a:spLocks noChangeArrowheads="1"/>
          </p:cNvSpPr>
          <p:nvPr/>
        </p:nvSpPr>
        <p:spPr bwMode="auto">
          <a:xfrm rot="16200000">
            <a:off x="950912" y="2746723"/>
            <a:ext cx="857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8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%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1065"/>
          <p:cNvSpPr>
            <a:spLocks noChangeShapeType="1"/>
          </p:cNvSpPr>
          <p:nvPr/>
        </p:nvSpPr>
        <p:spPr bwMode="auto">
          <a:xfrm>
            <a:off x="1537494" y="3477766"/>
            <a:ext cx="2633662" cy="1588"/>
          </a:xfrm>
          <a:prstGeom prst="line">
            <a:avLst/>
          </a:prstGeom>
          <a:noFill/>
          <a:ln w="111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42" name="Rectangle 1066"/>
          <p:cNvSpPr>
            <a:spLocks noChangeArrowheads="1"/>
          </p:cNvSpPr>
          <p:nvPr/>
        </p:nvSpPr>
        <p:spPr bwMode="auto">
          <a:xfrm>
            <a:off x="2277269" y="3517454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9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067"/>
          <p:cNvSpPr>
            <a:spLocks noChangeArrowheads="1"/>
          </p:cNvSpPr>
          <p:nvPr/>
        </p:nvSpPr>
        <p:spPr bwMode="auto">
          <a:xfrm>
            <a:off x="2799556" y="3517454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9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B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068"/>
          <p:cNvSpPr>
            <a:spLocks noChangeArrowheads="1"/>
          </p:cNvSpPr>
          <p:nvPr/>
        </p:nvSpPr>
        <p:spPr bwMode="auto">
          <a:xfrm>
            <a:off x="3321844" y="3517454"/>
            <a:ext cx="841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9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C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069"/>
          <p:cNvSpPr>
            <a:spLocks noChangeArrowheads="1"/>
          </p:cNvSpPr>
          <p:nvPr/>
        </p:nvSpPr>
        <p:spPr bwMode="auto">
          <a:xfrm>
            <a:off x="3850481" y="3517454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9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D</a:t>
            </a:r>
            <a:endParaRPr lang="en-US" alt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070"/>
          <p:cNvSpPr>
            <a:spLocks noChangeArrowheads="1"/>
          </p:cNvSpPr>
          <p:nvPr/>
        </p:nvSpPr>
        <p:spPr bwMode="auto">
          <a:xfrm>
            <a:off x="2520156" y="1439416"/>
            <a:ext cx="1231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100" b="1" u="sng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Excellence</a:t>
            </a:r>
            <a:endParaRPr lang="en-US" altLang="he-IL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eform 1071"/>
          <p:cNvSpPr>
            <a:spLocks/>
          </p:cNvSpPr>
          <p:nvPr/>
        </p:nvSpPr>
        <p:spPr bwMode="auto">
          <a:xfrm>
            <a:off x="538956" y="1290191"/>
            <a:ext cx="4573588" cy="2432050"/>
          </a:xfrm>
          <a:custGeom>
            <a:avLst/>
            <a:gdLst>
              <a:gd name="T0" fmla="*/ 2147483647 w 797"/>
              <a:gd name="T1" fmla="*/ 0 h 559"/>
              <a:gd name="T2" fmla="*/ 2147483647 w 797"/>
              <a:gd name="T3" fmla="*/ 246072122 h 559"/>
              <a:gd name="T4" fmla="*/ 2147483647 w 797"/>
              <a:gd name="T5" fmla="*/ 2147483647 h 559"/>
              <a:gd name="T6" fmla="*/ 2147483647 w 797"/>
              <a:gd name="T7" fmla="*/ 2147483647 h 559"/>
              <a:gd name="T8" fmla="*/ 428098166 w 797"/>
              <a:gd name="T9" fmla="*/ 2147483647 h 559"/>
              <a:gd name="T10" fmla="*/ 0 w 797"/>
              <a:gd name="T11" fmla="*/ 2147483647 h 559"/>
              <a:gd name="T12" fmla="*/ 0 w 797"/>
              <a:gd name="T13" fmla="*/ 246072122 h 559"/>
              <a:gd name="T14" fmla="*/ 428098166 w 797"/>
              <a:gd name="T15" fmla="*/ 0 h 559"/>
              <a:gd name="T16" fmla="*/ 2147483647 w 797"/>
              <a:gd name="T17" fmla="*/ 0 h 5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97" h="559">
                <a:moveTo>
                  <a:pt x="784" y="0"/>
                </a:moveTo>
                <a:cubicBezTo>
                  <a:pt x="791" y="0"/>
                  <a:pt x="797" y="6"/>
                  <a:pt x="797" y="13"/>
                </a:cubicBezTo>
                <a:lnTo>
                  <a:pt x="797" y="546"/>
                </a:lnTo>
                <a:cubicBezTo>
                  <a:pt x="797" y="553"/>
                  <a:pt x="791" y="559"/>
                  <a:pt x="784" y="559"/>
                </a:cubicBezTo>
                <a:lnTo>
                  <a:pt x="13" y="559"/>
                </a:lnTo>
                <a:cubicBezTo>
                  <a:pt x="6" y="559"/>
                  <a:pt x="0" y="553"/>
                  <a:pt x="0" y="546"/>
                </a:cubicBezTo>
                <a:lnTo>
                  <a:pt x="0" y="13"/>
                </a:lnTo>
                <a:cubicBezTo>
                  <a:pt x="0" y="6"/>
                  <a:pt x="6" y="0"/>
                  <a:pt x="13" y="0"/>
                </a:cubicBezTo>
                <a:lnTo>
                  <a:pt x="784" y="0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endParaRPr lang="he-IL" dirty="0"/>
          </a:p>
        </p:txBody>
      </p:sp>
      <p:sp>
        <p:nvSpPr>
          <p:cNvPr id="48" name="Text Box 1072"/>
          <p:cNvSpPr txBox="1">
            <a:spLocks noChangeArrowheads="1"/>
          </p:cNvSpPr>
          <p:nvPr/>
        </p:nvSpPr>
        <p:spPr bwMode="auto">
          <a:xfrm>
            <a:off x="5339556" y="1744216"/>
            <a:ext cx="32654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b="1" u="sng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% Increase / Improve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Times New Roman" pitchFamily="18" charset="0"/>
                <a:cs typeface="Times New Roman" pitchFamily="18" charset="0"/>
              </a:rPr>
              <a:t>   </a:t>
            </a:r>
            <a:endParaRPr lang="en-US" altLang="he-IL" sz="1400" dirty="0">
              <a:latin typeface="MS Sans Serif" charset="0"/>
              <a:cs typeface="Times New Roman" pitchFamily="18" charset="0"/>
            </a:endParaRP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A(%) = (96-95)/95 * 100 = 1.0526%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B(%) = (97-96)/96 * 100 = 1.0417%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C(%) = (98-97)/97 * 100 = 1.0309%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D(%) = (99-98)/98 * 100 = </a:t>
            </a:r>
            <a:r>
              <a:rPr lang="en-US" altLang="he-IL" sz="140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1.0204%</a:t>
            </a:r>
            <a:endParaRPr lang="en-US" altLang="he-IL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תמונה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" y="3976241"/>
            <a:ext cx="46482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50" name="Text Box 1074"/>
          <p:cNvSpPr txBox="1">
            <a:spLocks noChangeArrowheads="1"/>
          </p:cNvSpPr>
          <p:nvPr/>
        </p:nvSpPr>
        <p:spPr bwMode="auto">
          <a:xfrm>
            <a:off x="5415756" y="4335016"/>
            <a:ext cx="28209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b="1" u="sng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% Decrease / Reduce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he-IL" sz="1400" dirty="0">
              <a:latin typeface="MS Sans Serif" charset="0"/>
              <a:cs typeface="Times New Roman" pitchFamily="18" charset="0"/>
            </a:endParaRP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A(%) = (5-4) / 5 * 100 = 20%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B(%) = (4-3) / 4 * 100 = 25%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C(%) = (3-2) / 3 * 100 = 33.3%</a:t>
            </a:r>
          </a:p>
          <a:p>
            <a:pPr algn="l" rtl="0" eaLnBrk="1" fontAlgn="b" hangingPunct="1">
              <a:spcBef>
                <a:spcPct val="0"/>
              </a:spcBef>
              <a:buFontTx/>
              <a:buNone/>
            </a:pPr>
            <a:r>
              <a:rPr lang="en-US" altLang="he-IL" sz="1400" dirty="0">
                <a:latin typeface="Bookman Old Style" pitchFamily="18" charset="0"/>
                <a:cs typeface="Times New Roman" pitchFamily="18" charset="0"/>
              </a:rPr>
              <a:t>D(%) = (2-1) / 2 * 100 = </a:t>
            </a:r>
            <a:r>
              <a:rPr lang="en-US" altLang="he-IL" sz="140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50%</a:t>
            </a:r>
            <a:endParaRPr lang="en-US" altLang="he-IL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075"/>
          <p:cNvSpPr txBox="1">
            <a:spLocks noChangeArrowheads="1"/>
          </p:cNvSpPr>
          <p:nvPr/>
        </p:nvSpPr>
        <p:spPr bwMode="auto">
          <a:xfrm>
            <a:off x="1990725" y="548680"/>
            <a:ext cx="483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l" rtl="0" fontAlgn="b">
              <a:defRPr/>
            </a:pP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Lack Excellence Vs. Excellence</a:t>
            </a:r>
          </a:p>
        </p:txBody>
      </p:sp>
      <p:sp>
        <p:nvSpPr>
          <p:cNvPr id="53" name="מציין מיקום של כותרת תחתונה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73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28851" y="593725"/>
            <a:ext cx="57054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he-IL" altLang="he-IL" sz="30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איך להשיג יעדים שאפתניים מאוד ?</a:t>
            </a:r>
            <a:endParaRPr lang="en-US" altLang="he-IL" sz="30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j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92492" y="1327934"/>
            <a:ext cx="2138727" cy="52322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he-IL" altLang="he-IL" sz="2800" b="1" dirty="0" smtClean="0">
                <a:solidFill>
                  <a:prstClr val="white"/>
                </a:solidFill>
                <a:latin typeface="+mj-lt"/>
                <a:cs typeface="+mj-cs"/>
              </a:rPr>
              <a:t>תרבות מניעה</a:t>
            </a:r>
            <a:endParaRPr lang="en-US" altLang="he-IL" sz="2800" b="1" dirty="0">
              <a:solidFill>
                <a:prstClr val="white"/>
              </a:solidFill>
              <a:latin typeface="+mj-lt"/>
              <a:cs typeface="+mj-cs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87095" y="1909400"/>
            <a:ext cx="2520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/>
            <a:r>
              <a:rPr lang="he-IL" altLang="he-IL" sz="2800" dirty="0" smtClean="0">
                <a:solidFill>
                  <a:prstClr val="black"/>
                </a:solidFill>
                <a:latin typeface="+mn-lt"/>
                <a:cs typeface="+mn-cs"/>
              </a:rPr>
              <a:t>על ידי שיפור של:</a:t>
            </a:r>
            <a:endParaRPr lang="en-US" altLang="he-IL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918190" y="3073401"/>
            <a:ext cx="2887330" cy="3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he-IL" dirty="0">
                <a:solidFill>
                  <a:prstClr val="black"/>
                </a:solidFill>
                <a:latin typeface="+mn-lt"/>
                <a:cs typeface="+mj-cs"/>
              </a:rPr>
              <a:t>&amp;</a:t>
            </a:r>
            <a:endParaRPr lang="en-US" altLang="he-IL" sz="2800" dirty="0">
              <a:solidFill>
                <a:prstClr val="black"/>
              </a:solidFill>
              <a:latin typeface="+mn-lt"/>
              <a:cs typeface="+mj-cs"/>
            </a:endParaRPr>
          </a:p>
          <a:p>
            <a:pPr algn="ctr">
              <a:lnSpc>
                <a:spcPct val="70000"/>
              </a:lnSpc>
            </a:pPr>
            <a:r>
              <a:rPr lang="he-IL" altLang="he-IL" sz="2800" dirty="0" smtClean="0">
                <a:solidFill>
                  <a:prstClr val="black"/>
                </a:solidFill>
                <a:latin typeface="+mn-lt"/>
                <a:cs typeface="+mj-cs"/>
              </a:rPr>
              <a:t>שיטות</a:t>
            </a:r>
            <a:endParaRPr lang="en-US" altLang="he-IL" sz="2800" dirty="0">
              <a:solidFill>
                <a:prstClr val="black"/>
              </a:solidFill>
              <a:latin typeface="+mn-lt"/>
              <a:cs typeface="+mj-cs"/>
            </a:endParaRPr>
          </a:p>
          <a:p>
            <a:pPr algn="ctr">
              <a:lnSpc>
                <a:spcPct val="70000"/>
              </a:lnSpc>
            </a:pPr>
            <a:r>
              <a:rPr lang="en-US" altLang="he-IL" dirty="0">
                <a:solidFill>
                  <a:prstClr val="black"/>
                </a:solidFill>
                <a:latin typeface="+mn-lt"/>
                <a:cs typeface="+mj-cs"/>
              </a:rPr>
              <a:t>&amp;</a:t>
            </a:r>
          </a:p>
          <a:p>
            <a:pPr algn="ctr">
              <a:lnSpc>
                <a:spcPct val="70000"/>
              </a:lnSpc>
            </a:pPr>
            <a:r>
              <a:rPr lang="he-IL" altLang="he-IL" sz="2800" dirty="0" smtClean="0">
                <a:solidFill>
                  <a:prstClr val="black"/>
                </a:solidFill>
                <a:latin typeface="+mn-lt"/>
                <a:cs typeface="+mj-cs"/>
              </a:rPr>
              <a:t>כלים</a:t>
            </a:r>
            <a:endParaRPr lang="en-US" altLang="he-IL" sz="2800" dirty="0">
              <a:solidFill>
                <a:prstClr val="black"/>
              </a:solidFill>
              <a:latin typeface="+mn-lt"/>
              <a:cs typeface="+mj-cs"/>
            </a:endParaRPr>
          </a:p>
          <a:p>
            <a:pPr algn="ctr">
              <a:lnSpc>
                <a:spcPct val="70000"/>
              </a:lnSpc>
            </a:pPr>
            <a:r>
              <a:rPr lang="en-US" altLang="he-IL" dirty="0">
                <a:solidFill>
                  <a:prstClr val="black"/>
                </a:solidFill>
                <a:latin typeface="+mn-lt"/>
                <a:cs typeface="+mj-cs"/>
              </a:rPr>
              <a:t>&amp;</a:t>
            </a:r>
            <a:r>
              <a:rPr lang="en-US" altLang="he-IL" sz="2800" dirty="0">
                <a:solidFill>
                  <a:prstClr val="black"/>
                </a:solidFill>
                <a:latin typeface="+mn-lt"/>
                <a:cs typeface="+mj-cs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he-IL" altLang="he-IL" sz="2800" dirty="0" smtClean="0">
                <a:solidFill>
                  <a:prstClr val="black"/>
                </a:solidFill>
                <a:latin typeface="+mn-lt"/>
                <a:cs typeface="+mj-cs"/>
              </a:rPr>
              <a:t>מצוינות אישית</a:t>
            </a:r>
            <a:endParaRPr lang="en-US" altLang="he-IL" sz="2800" dirty="0">
              <a:solidFill>
                <a:prstClr val="black"/>
              </a:solidFill>
              <a:latin typeface="+mn-lt"/>
              <a:cs typeface="+mj-cs"/>
            </a:endParaRPr>
          </a:p>
          <a:p>
            <a:pPr algn="ctr">
              <a:lnSpc>
                <a:spcPct val="70000"/>
              </a:lnSpc>
            </a:pPr>
            <a:r>
              <a:rPr lang="en-US" altLang="he-IL" dirty="0">
                <a:solidFill>
                  <a:prstClr val="black"/>
                </a:solidFill>
                <a:latin typeface="+mn-lt"/>
                <a:cs typeface="+mj-cs"/>
              </a:rPr>
              <a:t>&amp;</a:t>
            </a:r>
          </a:p>
          <a:p>
            <a:pPr algn="ctr">
              <a:lnSpc>
                <a:spcPct val="70000"/>
              </a:lnSpc>
            </a:pPr>
            <a:r>
              <a:rPr lang="he-IL" altLang="he-IL" sz="3200" dirty="0" smtClean="0">
                <a:solidFill>
                  <a:prstClr val="black"/>
                </a:solidFill>
                <a:latin typeface="+mn-lt"/>
                <a:cs typeface="+mj-cs"/>
              </a:rPr>
              <a:t>מצוינות ארגונית</a:t>
            </a:r>
            <a:endParaRPr lang="en-US" altLang="he-IL" sz="3200" dirty="0">
              <a:solidFill>
                <a:prstClr val="black"/>
              </a:solidFill>
              <a:latin typeface="+mn-lt"/>
              <a:cs typeface="+mj-cs"/>
            </a:endParaRPr>
          </a:p>
          <a:p>
            <a:pPr algn="ctr">
              <a:lnSpc>
                <a:spcPct val="70000"/>
              </a:lnSpc>
            </a:pPr>
            <a:r>
              <a:rPr lang="en-US" altLang="he-IL" dirty="0">
                <a:solidFill>
                  <a:prstClr val="black"/>
                </a:solidFill>
                <a:latin typeface="+mn-lt"/>
                <a:cs typeface="+mj-cs"/>
              </a:rPr>
              <a:t>&amp;</a:t>
            </a:r>
          </a:p>
          <a:p>
            <a:pPr algn="ctr">
              <a:lnSpc>
                <a:spcPct val="70000"/>
              </a:lnSpc>
            </a:pPr>
            <a:r>
              <a:rPr lang="he-IL" altLang="he-IL" sz="3600" dirty="0" smtClean="0">
                <a:solidFill>
                  <a:prstClr val="black"/>
                </a:solidFill>
                <a:latin typeface="+mn-lt"/>
                <a:cs typeface="+mj-cs"/>
              </a:rPr>
              <a:t>מצוינות לאומית</a:t>
            </a:r>
            <a:endParaRPr lang="en-US" altLang="he-IL" sz="3600" dirty="0">
              <a:solidFill>
                <a:prstClr val="black"/>
              </a:solidFill>
              <a:latin typeface="+mn-lt"/>
              <a:cs typeface="+mj-cs"/>
            </a:endParaRPr>
          </a:p>
          <a:p>
            <a:pPr algn="ctr">
              <a:lnSpc>
                <a:spcPct val="70000"/>
              </a:lnSpc>
            </a:pPr>
            <a:endParaRPr lang="en-US" altLang="he-IL" sz="2800" b="1" dirty="0">
              <a:solidFill>
                <a:prstClr val="black"/>
              </a:solidFill>
              <a:latin typeface="+mn-lt"/>
              <a:cs typeface="+mj-cs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91880" y="6279047"/>
            <a:ext cx="1611339" cy="46166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/>
            <a:r>
              <a:rPr lang="he-IL" altLang="he-IL" b="1" dirty="0" smtClean="0">
                <a:solidFill>
                  <a:prstClr val="white"/>
                </a:solidFill>
                <a:cs typeface="+mj-cs"/>
              </a:rPr>
              <a:t>צוותי שיפור</a:t>
            </a:r>
            <a:endParaRPr lang="en-US" altLang="he-IL" b="1" dirty="0">
              <a:solidFill>
                <a:prstClr val="white"/>
              </a:solidFill>
              <a:cs typeface="+mj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424296" y="2470186"/>
            <a:ext cx="1417376" cy="52322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he-IL" altLang="he-IL" sz="2800" b="1" dirty="0" smtClean="0">
                <a:solidFill>
                  <a:prstClr val="white"/>
                </a:solidFill>
                <a:cs typeface="+mj-cs"/>
              </a:rPr>
              <a:t>תהליכים</a:t>
            </a:r>
            <a:endParaRPr lang="en-US" altLang="he-IL" sz="2800" b="1" dirty="0">
              <a:solidFill>
                <a:prstClr val="white"/>
              </a:solidFill>
              <a:cs typeface="+mj-cs"/>
            </a:endParaRPr>
          </a:p>
        </p:txBody>
      </p:sp>
      <p:sp>
        <p:nvSpPr>
          <p:cNvPr id="43016" name="Line 11"/>
          <p:cNvSpPr>
            <a:spLocks noChangeShapeType="1"/>
          </p:cNvSpPr>
          <p:nvPr/>
        </p:nvSpPr>
        <p:spPr bwMode="auto">
          <a:xfrm>
            <a:off x="4314825" y="5986946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22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0" y="497619"/>
            <a:ext cx="9144000" cy="91515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"עשרת הדברות" בגישה שיטתית </a:t>
            </a:r>
            <a:r>
              <a:rPr lang="he-IL" sz="9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לפתרון </a:t>
            </a:r>
            <a:r>
              <a:rPr lang="he-IL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בעיות חברתיות על ידי "צוותי שיפור" </a:t>
            </a:r>
            <a:endParaRPr lang="en-US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he-IL" sz="6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he-IL" sz="6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he-IL" sz="9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he-IL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צ.א.ל.ה</a:t>
            </a:r>
            <a:r>
              <a:rPr lang="he-IL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צוותי אזרחים לשיפור </a:t>
            </a:r>
            <a:r>
              <a:rPr lang="he-IL" sz="9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החברה </a:t>
            </a:r>
            <a:endParaRPr lang="en-US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9264" y="1354401"/>
            <a:ext cx="8834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19125" y="-572095"/>
            <a:ext cx="8124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he-IL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975" y="1354401"/>
            <a:ext cx="786765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איתור ובחירת הנושא</a:t>
            </a:r>
            <a:r>
              <a:rPr lang="he-IL" sz="1600" b="1" dirty="0" smtClean="0"/>
              <a:t>  </a:t>
            </a:r>
            <a:r>
              <a:rPr lang="he-IL" sz="1600" dirty="0" smtClean="0"/>
              <a:t>-הקמת הצוות, בחירת ראש הצוות והגדרת הבעיה הכללית.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גיבוש הצוות </a:t>
            </a:r>
            <a:r>
              <a:rPr lang="he-IL" sz="1600" dirty="0" smtClean="0"/>
              <a:t>– קביעת דרכי ההתקשרות הפנים-</a:t>
            </a:r>
            <a:r>
              <a:rPr lang="he-IL" sz="1600" dirty="0" smtClean="0"/>
              <a:t>צוותית</a:t>
            </a:r>
            <a:r>
              <a:rPr lang="he-IL" sz="1600" dirty="0" smtClean="0"/>
              <a:t> ותאום ציפיות.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איסוף נתונים</a:t>
            </a:r>
            <a:r>
              <a:rPr lang="he-IL" sz="1600" b="1" dirty="0" smtClean="0"/>
              <a:t> </a:t>
            </a:r>
            <a:r>
              <a:rPr lang="he-IL" sz="1600" dirty="0" smtClean="0"/>
              <a:t>– איסוף נתונים רלוונטיים לבעיה ועיבודם, כולל: סקרים ותצפיות.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ניתוח הבעיה </a:t>
            </a:r>
            <a:r>
              <a:rPr lang="he-IL" sz="1600" dirty="0" smtClean="0"/>
              <a:t>- ניתוח הבעיה ע"י שימוש בטכניקות שונות כגון: "עצמות הדג".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הגדרת הבעיה</a:t>
            </a:r>
            <a:r>
              <a:rPr lang="he-IL" sz="1600" b="1" dirty="0"/>
              <a:t> </a:t>
            </a:r>
            <a:r>
              <a:rPr lang="he-IL" sz="1600" dirty="0" smtClean="0"/>
              <a:t>- ניתוח הבעיה המדויקת, קביעת המטרות והיעדים (במידת האפשר, בשיתוף קהלי היעד) והערכת    התומכים/המתנגדים הפוטנציאליים.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b="1" u="sng" dirty="0" smtClean="0"/>
              <a:t>רעיונות לפתרונות</a:t>
            </a:r>
            <a:r>
              <a:rPr lang="he-IL" sz="1600" b="1" dirty="0" smtClean="0"/>
              <a:t> </a:t>
            </a:r>
            <a:r>
              <a:rPr lang="he-IL" sz="1600" dirty="0" smtClean="0"/>
              <a:t>– העלאת רעיונות וחלופות </a:t>
            </a:r>
            <a:r>
              <a:rPr lang="he-IL" sz="1600" dirty="0" smtClean="0"/>
              <a:t>לפתרון </a:t>
            </a:r>
            <a:r>
              <a:rPr lang="he-IL" sz="1600" dirty="0" smtClean="0"/>
              <a:t>הבעיה ובחירת </a:t>
            </a:r>
            <a:r>
              <a:rPr lang="he-IL" sz="1600" dirty="0" smtClean="0"/>
              <a:t>הפתרונות </a:t>
            </a:r>
            <a:r>
              <a:rPr lang="he-IL" sz="1600" dirty="0" smtClean="0"/>
              <a:t>המועדפים.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תכנון </a:t>
            </a:r>
            <a:r>
              <a:rPr lang="he-IL" sz="1600" b="1" u="sng" dirty="0" smtClean="0"/>
              <a:t>הביצוע </a:t>
            </a:r>
            <a:r>
              <a:rPr lang="he-IL" sz="1600" dirty="0" smtClean="0"/>
              <a:t>– הערכת אפקטיביות </a:t>
            </a:r>
            <a:r>
              <a:rPr lang="he-IL" sz="1600" dirty="0" smtClean="0"/>
              <a:t>הפתרונות </a:t>
            </a:r>
            <a:r>
              <a:rPr lang="he-IL" sz="1600" dirty="0" smtClean="0"/>
              <a:t>והיכולת של הצוות לממשם.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ביצוע בפועל</a:t>
            </a:r>
            <a:r>
              <a:rPr lang="he-IL" sz="1600" b="1" dirty="0" smtClean="0"/>
              <a:t> </a:t>
            </a:r>
            <a:r>
              <a:rPr lang="he-IL" sz="1600" dirty="0" smtClean="0"/>
              <a:t>– </a:t>
            </a:r>
            <a:r>
              <a:rPr lang="he-IL" sz="1600" dirty="0" smtClean="0"/>
              <a:t>תכנון </a:t>
            </a:r>
            <a:r>
              <a:rPr lang="he-IL" sz="1600" dirty="0" smtClean="0"/>
              <a:t>והכנה לביצוע </a:t>
            </a:r>
            <a:r>
              <a:rPr lang="he-IL" sz="1600" dirty="0" smtClean="0"/>
              <a:t>הפתרונות, </a:t>
            </a:r>
            <a:r>
              <a:rPr lang="he-IL" sz="1600" dirty="0" smtClean="0"/>
              <a:t>כולל: שיתופי פעולה ויצירת שדולות עם גורמים אחרים הפועלים בתוך או מחוץ לארגון.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מיסוד ובקרה</a:t>
            </a:r>
            <a:r>
              <a:rPr lang="he-IL" sz="1600" b="1" dirty="0" smtClean="0"/>
              <a:t> </a:t>
            </a:r>
            <a:r>
              <a:rPr lang="he-IL" sz="1600" dirty="0" smtClean="0"/>
              <a:t>– מיסוד </a:t>
            </a:r>
            <a:r>
              <a:rPr lang="he-IL" sz="1600" dirty="0" smtClean="0"/>
              <a:t>הפתרונות </a:t>
            </a:r>
            <a:r>
              <a:rPr lang="he-IL" sz="1600" dirty="0" smtClean="0"/>
              <a:t>וקביעת השיטות לבקרת התוצאות לאורך זמן ע"י: נהלים, הנחיות, דוגמאות ופרסום באתר האינטרנט של הארגון.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1600" b="1" u="sng" dirty="0" smtClean="0"/>
              <a:t>הצגת עבודת הצוות </a:t>
            </a:r>
            <a:r>
              <a:rPr lang="he-IL" sz="1600" dirty="0" smtClean="0"/>
              <a:t>– הכנת מצגת על תהליך העבודה של הצוות, על ההישגים שהושגו ועל הצעדים הנוספים שיש לנקוט בעתיד. </a:t>
            </a:r>
            <a:endParaRPr lang="he-IL" sz="1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2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581025"/>
            <a:ext cx="88392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43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00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57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114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/>
            <a:r>
              <a:rPr lang="en-US" altLang="he-IL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Excellence</a:t>
            </a:r>
          </a:p>
          <a:p>
            <a:pPr algn="l" rtl="0" eaLnBrk="1" hangingPunct="1"/>
            <a:r>
              <a:rPr lang="en-US" altLang="he-IL" sz="2000" u="sng" dirty="0">
                <a:latin typeface="+mn-lt"/>
              </a:rPr>
              <a:t>Excellence</a:t>
            </a:r>
            <a:r>
              <a:rPr lang="en-US" altLang="he-IL" sz="2000" dirty="0">
                <a:latin typeface="+mn-lt"/>
              </a:rPr>
              <a:t> is defined as outstanding practice in managing the organization and 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achieving results, all based on a set of 8 fundamental concepts.</a:t>
            </a:r>
          </a:p>
          <a:p>
            <a:pPr algn="l" rtl="0" eaLnBrk="1" hangingPunct="1"/>
            <a:endParaRPr lang="en-US" altLang="he-IL" sz="2200" b="1" u="sng" dirty="0">
              <a:latin typeface="+mn-lt"/>
            </a:endParaRPr>
          </a:p>
          <a:p>
            <a:pPr algn="l" rtl="0" eaLnBrk="1" hangingPunct="1"/>
            <a:r>
              <a:rPr lang="en-US" altLang="he-IL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Organizational Excellence</a:t>
            </a:r>
          </a:p>
          <a:p>
            <a:pPr algn="l" rtl="0" eaLnBrk="1" hangingPunct="1"/>
            <a:r>
              <a:rPr lang="en-US" altLang="he-IL" sz="2000" dirty="0">
                <a:latin typeface="+mn-lt"/>
              </a:rPr>
              <a:t>Organizational </a:t>
            </a:r>
            <a:r>
              <a:rPr lang="en-US" altLang="he-IL" sz="2000" u="sng" dirty="0">
                <a:latin typeface="+mn-lt"/>
              </a:rPr>
              <a:t>excellence</a:t>
            </a:r>
            <a:r>
              <a:rPr lang="en-US" altLang="he-IL" sz="2000" dirty="0">
                <a:latin typeface="+mn-lt"/>
              </a:rPr>
              <a:t> is achieved by integrating various approaches, such as quality management principles along with cost management, and eliminating barriers of communication.</a:t>
            </a:r>
          </a:p>
          <a:p>
            <a:pPr algn="l" rtl="0" eaLnBrk="1" hangingPunct="1"/>
            <a:endParaRPr lang="en-US" altLang="he-IL" sz="2200" b="1" u="sng" dirty="0">
              <a:latin typeface="+mn-lt"/>
            </a:endParaRPr>
          </a:p>
          <a:p>
            <a:pPr algn="l" rtl="0" eaLnBrk="1" hangingPunct="1"/>
            <a:r>
              <a:rPr lang="en-US" altLang="he-IL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EFQM'S Vision (for Europe):</a:t>
            </a:r>
            <a:endParaRPr lang="en-US" altLang="he-IL" sz="2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l" rtl="0" eaLnBrk="1" hangingPunct="1"/>
            <a:r>
              <a:rPr lang="en-US" altLang="he-IL" sz="2000" dirty="0">
                <a:latin typeface="+mn-lt"/>
              </a:rPr>
              <a:t>A world in which organizations in Europe </a:t>
            </a:r>
            <a:r>
              <a:rPr lang="en-US" altLang="he-IL" sz="2000" u="sng" dirty="0">
                <a:latin typeface="+mn-lt"/>
              </a:rPr>
              <a:t>excel</a:t>
            </a:r>
            <a:r>
              <a:rPr lang="en-US" altLang="he-IL" sz="2000" dirty="0">
                <a:latin typeface="+mn-lt"/>
              </a:rPr>
              <a:t>.</a:t>
            </a:r>
          </a:p>
          <a:p>
            <a:pPr algn="l" rtl="0" eaLnBrk="1" hangingPunct="1"/>
            <a:endParaRPr lang="en-US" altLang="he-IL" sz="2200" b="1" u="sng" dirty="0">
              <a:latin typeface="+mn-lt"/>
            </a:endParaRPr>
          </a:p>
          <a:p>
            <a:pPr algn="l" rtl="0" eaLnBrk="1" hangingPunct="1"/>
            <a:r>
              <a:rPr lang="en-US" altLang="he-IL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EFQM'S Mission (for EFQM):</a:t>
            </a:r>
            <a:endParaRPr lang="en-US" altLang="he-IL" sz="2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l" rtl="0" eaLnBrk="1" hangingPunct="1"/>
            <a:r>
              <a:rPr lang="en-US" altLang="he-IL" sz="2000" dirty="0">
                <a:latin typeface="+mn-lt"/>
              </a:rPr>
              <a:t>To be the driving force for sustainable </a:t>
            </a:r>
            <a:r>
              <a:rPr lang="en-US" altLang="he-IL" sz="2000" u="sng" dirty="0">
                <a:latin typeface="+mn-lt"/>
              </a:rPr>
              <a:t>excellence</a:t>
            </a:r>
            <a:r>
              <a:rPr lang="en-US" altLang="he-IL" sz="2000" dirty="0">
                <a:latin typeface="+mn-lt"/>
              </a:rPr>
              <a:t> in organizations </a:t>
            </a:r>
            <a:r>
              <a:rPr lang="en-US" altLang="he-IL" sz="2000" dirty="0" smtClean="0">
                <a:latin typeface="+mn-lt"/>
              </a:rPr>
              <a:t>in Europe</a:t>
            </a:r>
            <a:r>
              <a:rPr lang="en-US" altLang="he-IL" sz="2000" dirty="0">
                <a:latin typeface="+mn-lt"/>
              </a:rPr>
              <a:t>.</a:t>
            </a:r>
          </a:p>
          <a:p>
            <a:pPr algn="l" rtl="0" eaLnBrk="1" hangingPunct="1"/>
            <a:endParaRPr lang="en-US" altLang="he-IL" sz="2200" b="1" u="sng" dirty="0">
              <a:latin typeface="+mn-lt"/>
            </a:endParaRPr>
          </a:p>
          <a:p>
            <a:pPr algn="l" rtl="0" eaLnBrk="1" hangingPunct="1"/>
            <a:r>
              <a:rPr lang="en-US" altLang="he-IL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EFQM'S Values:</a:t>
            </a:r>
            <a:endParaRPr lang="en-US" altLang="he-IL" sz="2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l" rtl="0" eaLnBrk="1" hangingPunct="1"/>
            <a:r>
              <a:rPr lang="en-US" altLang="he-IL" sz="2000" dirty="0">
                <a:latin typeface="+mn-lt"/>
              </a:rPr>
              <a:t>We, as the Members and employees of the EFQM</a:t>
            </a:r>
          </a:p>
          <a:p>
            <a:pPr lvl="1" algn="l" rtl="0" eaLnBrk="1" hangingPunct="1">
              <a:buFont typeface="Wingdings" pitchFamily="2" charset="2"/>
              <a:buChar char="Ø"/>
            </a:pPr>
            <a:r>
              <a:rPr lang="en-US" altLang="he-IL" sz="2000" dirty="0">
                <a:latin typeface="+mn-lt"/>
              </a:rPr>
              <a:t>Strive for organizational </a:t>
            </a:r>
            <a:r>
              <a:rPr lang="en-US" altLang="he-IL" sz="2000" u="sng" dirty="0">
                <a:latin typeface="+mn-lt"/>
              </a:rPr>
              <a:t>excellence</a:t>
            </a:r>
            <a:endParaRPr lang="en-US" altLang="he-IL" sz="2000" dirty="0">
              <a:latin typeface="+mn-lt"/>
            </a:endParaRPr>
          </a:p>
          <a:p>
            <a:pPr algn="l" rtl="0" eaLnBrk="1" hangingPunct="1"/>
            <a:endParaRPr lang="en-US" altLang="he-IL" sz="2000" dirty="0">
              <a:latin typeface="+mn-lt"/>
            </a:endParaRPr>
          </a:p>
          <a:p>
            <a:pPr algn="l" rtl="0" eaLnBrk="1" hangingPunct="1"/>
            <a:endParaRPr lang="en-US" altLang="he-IL" sz="2000" dirty="0">
              <a:latin typeface="+mn-lt"/>
            </a:endParaRP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0" y="0"/>
            <a:ext cx="2514600" cy="609600"/>
            <a:chOff x="768" y="144"/>
            <a:chExt cx="1584" cy="384"/>
          </a:xfrm>
        </p:grpSpPr>
        <p:sp>
          <p:nvSpPr>
            <p:cNvPr id="15364" name="Text Box 5"/>
            <p:cNvSpPr txBox="1">
              <a:spLocks noChangeArrowheads="1"/>
            </p:cNvSpPr>
            <p:nvPr/>
          </p:nvSpPr>
          <p:spPr bwMode="auto">
            <a:xfrm>
              <a:off x="768" y="144"/>
              <a:ext cx="1584" cy="3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he-IL" sz="1600" dirty="0"/>
                <a:t>Excellence          Quality</a:t>
              </a:r>
            </a:p>
            <a:p>
              <a:pPr eaLnBrk="1" hangingPunct="1"/>
              <a:r>
                <a:rPr lang="en-US" altLang="he-IL" sz="1600" dirty="0"/>
                <a:t>Organization       Customer</a:t>
              </a:r>
            </a:p>
          </p:txBody>
        </p:sp>
        <p:sp>
          <p:nvSpPr>
            <p:cNvPr id="15365" name="AutoShape 6"/>
            <p:cNvSpPr>
              <a:spLocks noChangeArrowheads="1"/>
            </p:cNvSpPr>
            <p:nvPr/>
          </p:nvSpPr>
          <p:spPr bwMode="auto">
            <a:xfrm>
              <a:off x="1635" y="192"/>
              <a:ext cx="244" cy="71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he-IL" altLang="he-IL" dirty="0"/>
            </a:p>
          </p:txBody>
        </p:sp>
        <p:sp>
          <p:nvSpPr>
            <p:cNvPr id="15366" name="AutoShape 7"/>
            <p:cNvSpPr>
              <a:spLocks noChangeArrowheads="1"/>
            </p:cNvSpPr>
            <p:nvPr/>
          </p:nvSpPr>
          <p:spPr bwMode="auto">
            <a:xfrm>
              <a:off x="1607" y="384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he-IL" altLang="he-IL" dirty="0"/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768" y="528"/>
              <a:ext cx="1584" cy="0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 flipV="1">
              <a:off x="2352" y="144"/>
              <a:ext cx="0" cy="384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29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11485" y="764704"/>
            <a:ext cx="8352928" cy="51845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4000" b="0" dirty="0">
                <a:effectLst/>
              </a:rPr>
              <a:t>מטרות שינוי</a:t>
            </a:r>
            <a:r>
              <a:rPr lang="he-IL" sz="4000" b="0" dirty="0" smtClean="0">
                <a:effectLst/>
              </a:rPr>
              <a:t>:</a:t>
            </a:r>
          </a:p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4000" b="0" dirty="0">
                <a:solidFill>
                  <a:srgbClr val="00B050"/>
                </a:solidFill>
                <a:effectLst/>
              </a:rPr>
              <a:t>להגדיל ולשפר ממדי תופעה </a:t>
            </a:r>
            <a:r>
              <a:rPr lang="he-IL" sz="4000" b="0" dirty="0" smtClean="0">
                <a:solidFill>
                  <a:srgbClr val="00B050"/>
                </a:solidFill>
                <a:effectLst/>
              </a:rPr>
              <a:t>חיובית / הצלחה – מה נעשה (בעבר)</a:t>
            </a:r>
          </a:p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4000" b="0" dirty="0">
                <a:solidFill>
                  <a:srgbClr val="FF0000"/>
                </a:solidFill>
                <a:effectLst/>
              </a:rPr>
              <a:t>להקטין ולצמצם ממדי תופעה </a:t>
            </a:r>
            <a:r>
              <a:rPr lang="he-IL" sz="4000" b="0" dirty="0" smtClean="0">
                <a:solidFill>
                  <a:srgbClr val="FF0000"/>
                </a:solidFill>
                <a:effectLst/>
              </a:rPr>
              <a:t>שלילית / כישלון – מה צריך לעשות (בעתיד)</a:t>
            </a:r>
          </a:p>
          <a:p>
            <a:pPr algn="r">
              <a:lnSpc>
                <a:spcPct val="150000"/>
              </a:lnSpc>
            </a:pPr>
            <a:endParaRPr lang="he-IL" sz="40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56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323528" y="908720"/>
            <a:ext cx="8568952" cy="691276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400" b="0" dirty="0">
                <a:effectLst/>
              </a:rPr>
              <a:t>כל ארגון, עסקי או ציבורי, וכל אדם – לאורך כל שנות חייו, מבצע מידי יום פעולות רבות ומגוונות ובתחומי עיסוק רבים</a:t>
            </a:r>
            <a:r>
              <a:rPr lang="he-IL" sz="2400" b="0" dirty="0" smtClean="0">
                <a:effectLst/>
              </a:rPr>
              <a:t>.</a:t>
            </a:r>
          </a:p>
          <a:p>
            <a:pPr algn="r"/>
            <a:endParaRPr lang="he-IL" sz="2400" b="0" dirty="0">
              <a:effectLst/>
            </a:endParaRPr>
          </a:p>
          <a:p>
            <a:pPr algn="r"/>
            <a:r>
              <a:rPr lang="he-IL" sz="2400" b="0" dirty="0">
                <a:effectLst/>
              </a:rPr>
              <a:t>מוצריו ושירותיו, של ארגון או אדם, מוענקים על ידו למגוון רחב מאד של קהלי יעד: לעצמו, לעובדים, ללקוחות, לספקי משנה, לקהילות ועוד.</a:t>
            </a:r>
          </a:p>
          <a:p>
            <a:pPr algn="r"/>
            <a:r>
              <a:rPr lang="he-IL" sz="2400" b="0" dirty="0">
                <a:effectLst/>
              </a:rPr>
              <a:t>רק מי שמודד את תוצאות פעולותיו, יודע כמה הצליח. יחד עם זאת, הוא אינו יודע האם יכול היה להצליח יותר.</a:t>
            </a:r>
            <a:br>
              <a:rPr lang="he-IL" sz="2400" b="0" dirty="0">
                <a:effectLst/>
              </a:rPr>
            </a:br>
            <a:r>
              <a:rPr lang="he-IL" sz="2400" b="0" dirty="0">
                <a:effectLst/>
              </a:rPr>
              <a:t>כדי לדעת זאת, מומלץ שיפעל בשני מישורים עיקריים</a:t>
            </a:r>
            <a:r>
              <a:rPr lang="he-IL" sz="2400" b="0" dirty="0" smtClean="0">
                <a:effectLst/>
              </a:rPr>
              <a:t>:</a:t>
            </a:r>
          </a:p>
          <a:p>
            <a:pPr algn="r"/>
            <a:endParaRPr lang="he-IL" sz="2400" b="0" dirty="0">
              <a:effectLst/>
            </a:endParaRPr>
          </a:p>
          <a:p>
            <a:pPr marL="457200" indent="-457200" algn="r">
              <a:buFont typeface="+mj-lt"/>
              <a:buAutoNum type="arabicPeriod"/>
            </a:pPr>
            <a:r>
              <a:rPr lang="he-IL" sz="2400" b="0" dirty="0" smtClean="0">
                <a:effectLst/>
              </a:rPr>
              <a:t>לנתח </a:t>
            </a:r>
            <a:r>
              <a:rPr lang="he-IL" sz="2400" b="0" dirty="0">
                <a:effectLst/>
              </a:rPr>
              <a:t>את הסיבות להיווצרות </a:t>
            </a:r>
            <a:r>
              <a:rPr lang="he-IL" sz="2400" b="0" dirty="0">
                <a:solidFill>
                  <a:srgbClr val="FF0000"/>
                </a:solidFill>
                <a:effectLst/>
              </a:rPr>
              <a:t>כשלים, ליקויים, תקלות ותופעות לא רצויות</a:t>
            </a:r>
            <a:r>
              <a:rPr lang="he-IL" sz="2400" b="0" dirty="0">
                <a:effectLst/>
              </a:rPr>
              <a:t> אחרות שמנעו ממנו להצליח יותר.</a:t>
            </a:r>
          </a:p>
          <a:p>
            <a:pPr marL="457200" indent="-457200" algn="r">
              <a:buFont typeface="+mj-lt"/>
              <a:buAutoNum type="arabicPeriod"/>
            </a:pPr>
            <a:r>
              <a:rPr lang="he-IL" sz="2400" b="0" dirty="0" smtClean="0">
                <a:effectLst/>
              </a:rPr>
              <a:t>לתכנן </a:t>
            </a:r>
            <a:r>
              <a:rPr lang="he-IL" sz="2400" b="0" dirty="0">
                <a:effectLst/>
              </a:rPr>
              <a:t>פעולות </a:t>
            </a:r>
            <a:r>
              <a:rPr lang="he-IL" sz="2400" b="0" dirty="0">
                <a:solidFill>
                  <a:srgbClr val="92D050"/>
                </a:solidFill>
                <a:effectLst/>
              </a:rPr>
              <a:t>שיפור ומניעה</a:t>
            </a:r>
            <a:r>
              <a:rPr lang="he-IL" sz="2400" b="0" dirty="0">
                <a:effectLst/>
              </a:rPr>
              <a:t>, המתבססות גם על </a:t>
            </a:r>
            <a:r>
              <a:rPr lang="he-IL" sz="2400" b="0" dirty="0">
                <a:solidFill>
                  <a:srgbClr val="92D050"/>
                </a:solidFill>
                <a:effectLst/>
              </a:rPr>
              <a:t>הצלחות</a:t>
            </a:r>
            <a:r>
              <a:rPr lang="he-IL" sz="2400" b="0" dirty="0">
                <a:effectLst/>
              </a:rPr>
              <a:t> של אחרים באותו תחום, מעשה או פעולה. זאת, בתקווה שהאחרים מודדים את הצלחותיהם ומדווחים עליהן בצורה שמאפשרת ללמוד מהן.</a:t>
            </a:r>
          </a:p>
          <a:p>
            <a:pPr algn="r">
              <a:lnSpc>
                <a:spcPct val="150000"/>
              </a:lnSpc>
            </a:pPr>
            <a:endParaRPr lang="he-IL" sz="24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68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83568" y="188640"/>
            <a:ext cx="6264696" cy="6264696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effectLst/>
              </a:rPr>
              <a:t>סיכום</a:t>
            </a:r>
            <a:endParaRPr lang="he-IL" sz="3200" b="0" dirty="0">
              <a:ln w="500">
                <a:solidFill>
                  <a:srgbClr val="1F497D">
                    <a:shade val="20000"/>
                    <a:satMod val="350000"/>
                  </a:srgbClr>
                </a:solidFill>
              </a:ln>
              <a:solidFill>
                <a:srgbClr val="4F81BD">
                  <a:lumMod val="75000"/>
                </a:srgbClr>
              </a:solidFill>
              <a:effectLst/>
            </a:endParaRPr>
          </a:p>
          <a:p>
            <a:pPr marL="742950" indent="-74295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effectLst/>
              </a:rPr>
              <a:t>רקע</a:t>
            </a:r>
          </a:p>
          <a:p>
            <a:pPr marL="742950" indent="-74295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effectLst/>
              </a:rPr>
              <a:t>נתונים</a:t>
            </a:r>
          </a:p>
          <a:p>
            <a:pPr marL="742950" indent="-74295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effectLst/>
              </a:rPr>
              <a:t>תושבים – 8.4 מיליון</a:t>
            </a:r>
          </a:p>
          <a:p>
            <a:pPr marL="742950" indent="-74295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effectLst/>
              </a:rPr>
              <a:t>כסף – 114 מיליארד דולר</a:t>
            </a:r>
          </a:p>
          <a:p>
            <a:pPr marL="742950" indent="-74295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effectLst/>
              </a:rPr>
              <a:t>זמן – 31 שנים</a:t>
            </a:r>
          </a:p>
          <a:p>
            <a:pPr marL="742950" indent="-74295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00B050"/>
                </a:solidFill>
                <a:effectLst/>
              </a:rPr>
              <a:t>שיפור – 43.7%</a:t>
            </a:r>
          </a:p>
          <a:p>
            <a:pPr algn="r"/>
            <a:r>
              <a:rPr lang="he-IL" sz="3200" b="0" dirty="0" smtClean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1F497D">
                    <a:tint val="100000"/>
                    <a:satMod val="250000"/>
                  </a:srgbClr>
                </a:solidFill>
                <a:effectLst/>
              </a:rPr>
              <a:t>דוגמאות </a:t>
            </a: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1F497D">
                    <a:tint val="100000"/>
                    <a:satMod val="250000"/>
                  </a:srgbClr>
                </a:solidFill>
                <a:effectLst/>
              </a:rPr>
              <a:t>לשיפור איכות חיים: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1F497D">
                    <a:tint val="100000"/>
                    <a:satMod val="250000"/>
                  </a:srgbClr>
                </a:solidFill>
                <a:effectLst/>
              </a:rPr>
              <a:t>מספר / % תושבים שנוסעים לחו"ל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1F497D">
                    <a:tint val="100000"/>
                    <a:satMod val="250000"/>
                  </a:srgbClr>
                </a:solidFill>
                <a:effectLst/>
              </a:rPr>
              <a:t>מספר / % ילדים שמשתתפים בחוגים חינוכיים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he-IL" sz="3200" b="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1F497D">
                    <a:tint val="100000"/>
                    <a:satMod val="250000"/>
                  </a:srgbClr>
                </a:solidFill>
                <a:effectLst/>
              </a:rPr>
              <a:t>מספר / % מכוניות לתושב/למשפחה</a:t>
            </a:r>
            <a:endParaRPr lang="he-IL" sz="3200" b="0" dirty="0">
              <a:ln w="500">
                <a:solidFill>
                  <a:srgbClr val="1F497D">
                    <a:shade val="20000"/>
                    <a:satMod val="350000"/>
                  </a:srgbClr>
                </a:solidFill>
              </a:ln>
              <a:solidFill>
                <a:srgbClr val="4F81BD">
                  <a:lumMod val="75000"/>
                </a:srgbClr>
              </a:solidFill>
              <a:effectLst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73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451614" y="404664"/>
            <a:ext cx="6264696" cy="5400600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320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1F497D">
                    <a:tint val="100000"/>
                    <a:satMod val="250000"/>
                  </a:srgbClr>
                </a:solidFill>
                <a:effectLst/>
              </a:rPr>
              <a:t>בהתבסס על המודל שהוצג כאן היום, ניתן להעריך כי: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00B050"/>
                </a:solidFill>
                <a:effectLst/>
              </a:rPr>
              <a:t>"איכות החיים של תושבי ישראל השתפרה, במהלך 31 שנים האחרונות (1984-2015)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n w="500">
                  <a:solidFill>
                    <a:srgbClr val="1F497D">
                      <a:shade val="20000"/>
                      <a:satMod val="350000"/>
                    </a:srgbClr>
                  </a:solidFill>
                </a:ln>
                <a:solidFill>
                  <a:srgbClr val="00B050"/>
                </a:solidFill>
                <a:effectLst/>
              </a:rPr>
              <a:t>ב-43.7%!!! ".</a:t>
            </a:r>
            <a:endParaRPr lang="he-IL" sz="3200" b="0" dirty="0">
              <a:ln w="500">
                <a:solidFill>
                  <a:srgbClr val="1F497D">
                    <a:shade val="20000"/>
                    <a:satMod val="350000"/>
                  </a:srgbClr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00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79512" y="4725144"/>
            <a:ext cx="8782160" cy="936104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"למרוץ אחר מצוינות ארגונית אין קו סיום"</a:t>
            </a:r>
          </a:p>
        </p:txBody>
      </p:sp>
      <p:pic>
        <p:nvPicPr>
          <p:cNvPr id="3" name="Picture 2" descr="http://www.healthylifestylesliving.com/wp-content/uploads/2012/10/Life-Experiences-See-You-At-The-Finish-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1" y="1328166"/>
            <a:ext cx="8098497" cy="30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90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82328" y="1412776"/>
            <a:ext cx="8782160" cy="4176464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dirty="0">
                <a:effectLst/>
              </a:rPr>
              <a:t>אני ממליץ ומעודד אותך, </a:t>
            </a:r>
            <a:endParaRPr lang="he-IL" sz="4000" dirty="0" smtClean="0">
              <a:effectLst/>
            </a:endParaRPr>
          </a:p>
          <a:p>
            <a:pPr algn="ctr"/>
            <a:r>
              <a:rPr lang="he-IL" sz="4000" dirty="0" smtClean="0">
                <a:effectLst/>
              </a:rPr>
              <a:t>להתניע </a:t>
            </a:r>
            <a:r>
              <a:rPr lang="he-IL" sz="4000" dirty="0">
                <a:effectLst/>
              </a:rPr>
              <a:t>תהליך דומה </a:t>
            </a:r>
            <a:r>
              <a:rPr lang="he-IL" sz="4000" dirty="0" smtClean="0">
                <a:effectLst/>
              </a:rPr>
              <a:t>– </a:t>
            </a:r>
          </a:p>
          <a:p>
            <a:pPr algn="ctr"/>
            <a:r>
              <a:rPr lang="he-IL" sz="4000" dirty="0" smtClean="0">
                <a:effectLst/>
              </a:rPr>
              <a:t>כפי </a:t>
            </a:r>
            <a:r>
              <a:rPr lang="he-IL" sz="4000" dirty="0">
                <a:effectLst/>
              </a:rPr>
              <a:t>שהצגתי לך כאן היום,  </a:t>
            </a:r>
            <a:endParaRPr lang="he-IL" sz="4000" dirty="0" smtClean="0">
              <a:effectLst/>
            </a:endParaRPr>
          </a:p>
          <a:p>
            <a:pPr algn="ctr"/>
            <a:r>
              <a:rPr lang="he-IL" sz="4000" dirty="0" smtClean="0">
                <a:effectLst/>
              </a:rPr>
              <a:t>במטרה </a:t>
            </a:r>
            <a:r>
              <a:rPr lang="he-IL" sz="4000" dirty="0">
                <a:effectLst/>
              </a:rPr>
              <a:t>לפתח מדד "מצוינות לאומית ואיכות חיים", גם בארצך!!!</a:t>
            </a:r>
            <a:endParaRPr lang="he-IL" sz="40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05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632"/>
            <a:ext cx="4820774" cy="64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2"/>
          <p:cNvSpPr txBox="1">
            <a:spLocks/>
          </p:cNvSpPr>
          <p:nvPr/>
        </p:nvSpPr>
        <p:spPr>
          <a:xfrm>
            <a:off x="5013837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07504" y="908720"/>
            <a:ext cx="8782160" cy="5328592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8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תודה רבה</a:t>
            </a:r>
          </a:p>
          <a:p>
            <a:pPr algn="ctr"/>
            <a:endParaRPr lang="he-IL" sz="8000" b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endParaRPr lang="he-IL" sz="80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8000" dirty="0">
                <a:hlinkClick r:id="rId2"/>
              </a:rPr>
              <a:t>www.huli.co.il</a:t>
            </a:r>
            <a:endParaRPr lang="en-US" sz="8000" dirty="0"/>
          </a:p>
          <a:p>
            <a:pPr algn="ctr"/>
            <a:endParaRPr lang="he-IL" sz="8000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2" descr="http://etc-mysitemyway.s3.amazonaws.com/icons/legacy-previews/icons/green-metallic-orbs-icons-natural-wonders/052231-green-metallic-orb-icon-natural-wonders-flow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67" y="2204864"/>
            <a:ext cx="262966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82328" y="1772816"/>
            <a:ext cx="8782160" cy="4752528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dirty="0">
                <a:effectLst/>
              </a:rPr>
              <a:t>שאלות</a:t>
            </a:r>
            <a:r>
              <a:rPr lang="he-IL" sz="5400" dirty="0" smtClean="0">
                <a:effectLst/>
              </a:rPr>
              <a:t>???</a:t>
            </a:r>
          </a:p>
          <a:p>
            <a:pPr algn="ctr"/>
            <a:r>
              <a:rPr lang="he-IL" sz="5400" dirty="0" smtClean="0">
                <a:effectLst/>
              </a:rPr>
              <a:t>תשובות</a:t>
            </a:r>
            <a:r>
              <a:rPr lang="he-IL" sz="5400" dirty="0">
                <a:effectLst/>
              </a:rPr>
              <a:t>!!!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62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268760"/>
            <a:ext cx="871296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הלוואות -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Loans</a:t>
            </a:r>
            <a:r>
              <a:rPr lang="en-US" altLang="he-IL" sz="24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/ Net 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lending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ריבית - </a:t>
            </a:r>
            <a:r>
              <a:rPr lang="en-US" altLang="he-IL" sz="24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Interest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תרומות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Times New Roman" pitchFamily="18" charset="0"/>
              </a:rPr>
              <a:t> -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Donations</a:t>
            </a:r>
            <a:r>
              <a:rPr lang="en-US" altLang="he-IL" sz="24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/ 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Contributions 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תוצר מקומי גולמי (תמ"ג) - </a:t>
            </a:r>
            <a:r>
              <a:rPr lang="en-US" altLang="he-IL" sz="24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Gross domestic product 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(</a:t>
            </a:r>
            <a:r>
              <a:rPr lang="en-US" altLang="he-IL" sz="24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GDP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)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תוצר מקומי נקי (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תמ"ן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- (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Net </a:t>
            </a:r>
            <a:r>
              <a:rPr lang="en-US" altLang="he-IL" sz="24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domestic product (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  <a:cs typeface="+mj-cs"/>
              </a:rPr>
              <a:t>NDP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הכנסה לאומית</a:t>
            </a:r>
            <a:r>
              <a:rPr kumimoji="0" lang="he-IL" altLang="he-IL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גולמית (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הל"ג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בעבר, תוצר לאומי גולמי (תל"ג) – (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</a:rPr>
              <a:t>Gross </a:t>
            </a:r>
            <a:r>
              <a:rPr lang="en-US" altLang="he-IL" sz="2400" b="1" dirty="0">
                <a:solidFill>
                  <a:srgbClr val="002060"/>
                </a:solidFill>
                <a:latin typeface="Arial" pitchFamily="34" charset="0"/>
              </a:rPr>
              <a:t>national income (</a:t>
            </a:r>
            <a:r>
              <a:rPr lang="en-US" altLang="he-IL" sz="2400" b="1" dirty="0" smtClean="0">
                <a:solidFill>
                  <a:srgbClr val="002060"/>
                </a:solidFill>
                <a:latin typeface="Arial" pitchFamily="34" charset="0"/>
              </a:rPr>
              <a:t>GNI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הכנסה לאומית נקייה (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הל"ן</a:t>
            </a:r>
            <a:r>
              <a:rPr kumimoji="0" lang="he-IL" altLang="he-I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-</a:t>
            </a:r>
            <a:r>
              <a:rPr lang="en-GB" sz="2400" b="1" dirty="0" smtClean="0">
                <a:solidFill>
                  <a:srgbClr val="002060"/>
                </a:solidFill>
                <a:cs typeface="+mj-cs"/>
              </a:rPr>
              <a:t>Net </a:t>
            </a:r>
            <a:r>
              <a:rPr lang="en-GB" sz="2400" b="1" dirty="0">
                <a:solidFill>
                  <a:srgbClr val="002060"/>
                </a:solidFill>
                <a:cs typeface="+mj-cs"/>
              </a:rPr>
              <a:t>national income (NNI) </a:t>
            </a:r>
            <a:endParaRPr kumimoji="0" lang="he-IL" altLang="he-IL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e-IL" sz="2400" b="1" dirty="0" smtClean="0">
                <a:solidFill>
                  <a:srgbClr val="002060"/>
                </a:solidFill>
              </a:rPr>
              <a:t>הכנסות </a:t>
            </a:r>
            <a:r>
              <a:rPr lang="he-IL" sz="2400" b="1" dirty="0">
                <a:solidFill>
                  <a:srgbClr val="002060"/>
                </a:solidFill>
              </a:rPr>
              <a:t>ראשוניות (</a:t>
            </a:r>
            <a:r>
              <a:rPr lang="he-IL" sz="2400" b="1" dirty="0" smtClean="0">
                <a:solidFill>
                  <a:srgbClr val="002060"/>
                </a:solidFill>
              </a:rPr>
              <a:t>ה"ר</a:t>
            </a:r>
            <a:r>
              <a:rPr lang="he-IL" sz="2400" b="1" dirty="0" smtClean="0">
                <a:solidFill>
                  <a:srgbClr val="002060"/>
                </a:solidFill>
              </a:rPr>
              <a:t>) - </a:t>
            </a:r>
            <a:r>
              <a:rPr lang="en-GB" sz="2400" b="1" dirty="0" smtClean="0">
                <a:solidFill>
                  <a:srgbClr val="002060"/>
                </a:solidFill>
                <a:cs typeface="+mj-cs"/>
              </a:rPr>
              <a:t>Primary </a:t>
            </a:r>
            <a:r>
              <a:rPr lang="en-GB" sz="2400" b="1" dirty="0">
                <a:solidFill>
                  <a:srgbClr val="002060"/>
                </a:solidFill>
                <a:cs typeface="+mj-cs"/>
              </a:rPr>
              <a:t>incomes (PI</a:t>
            </a:r>
            <a:r>
              <a:rPr lang="en-GB" sz="2400" b="1" dirty="0" smtClean="0">
                <a:solidFill>
                  <a:srgbClr val="002060"/>
                </a:solidFill>
                <a:cs typeface="+mj-cs"/>
              </a:rPr>
              <a:t>) </a:t>
            </a:r>
            <a:r>
              <a:rPr lang="he-IL" sz="2400" b="1" dirty="0" smtClean="0">
                <a:solidFill>
                  <a:srgbClr val="002060"/>
                </a:solidFill>
                <a:cs typeface="+mj-cs"/>
              </a:rPr>
              <a:t>   </a:t>
            </a:r>
            <a:endParaRPr lang="en-GB" sz="2400" dirty="0">
              <a:solidFill>
                <a:srgbClr val="002060"/>
              </a:solidFill>
              <a:cs typeface="+mj-cs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e-IL" sz="2400" dirty="0">
              <a:solidFill>
                <a:srgbClr val="002060"/>
              </a:solidFill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539552" y="404664"/>
            <a:ext cx="8208912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solidFill>
                  <a:srgbClr val="FF0000"/>
                </a:solidFill>
              </a:rPr>
              <a:t>המונח:</a:t>
            </a:r>
            <a:r>
              <a:rPr lang="he-IL" sz="4000" b="1" dirty="0">
                <a:solidFill>
                  <a:srgbClr val="FF0000"/>
                </a:solidFill>
              </a:rPr>
              <a:t> תוצר מקומי גולמי (תמ"ג) </a:t>
            </a:r>
            <a:endParaRPr lang="he-IL" sz="4000" b="1" dirty="0" smtClean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he-IL" sz="2400" b="1" u="sng" dirty="0" smtClean="0"/>
              <a:t>שמות </a:t>
            </a:r>
            <a:r>
              <a:rPr lang="he-IL" sz="2400" b="1" u="sng" dirty="0"/>
              <a:t>נוספים:</a:t>
            </a:r>
            <a:r>
              <a:rPr lang="he-IL" sz="2400" dirty="0"/>
              <a:t> תמ"ג במחירי שוק; תוצר מקומי גולמי; תמ"ג </a:t>
            </a:r>
            <a:endParaRPr lang="he-IL" sz="2400" dirty="0" smtClean="0"/>
          </a:p>
          <a:p>
            <a:endParaRPr lang="en-US" sz="2400" dirty="0"/>
          </a:p>
          <a:p>
            <a:r>
              <a:rPr lang="he-IL" sz="2400" b="1" u="sng" dirty="0"/>
              <a:t>נושא:</a:t>
            </a:r>
            <a:r>
              <a:rPr lang="he-IL" sz="2400" dirty="0"/>
              <a:t> חשבונות לאומיים </a:t>
            </a:r>
            <a:endParaRPr lang="he-IL" sz="2400" dirty="0" smtClean="0"/>
          </a:p>
          <a:p>
            <a:endParaRPr lang="en-US" sz="2400" dirty="0"/>
          </a:p>
          <a:p>
            <a:r>
              <a:rPr lang="he-IL" sz="2400" b="1" u="sng" dirty="0"/>
              <a:t>הגדרה:</a:t>
            </a:r>
            <a:r>
              <a:rPr lang="he-IL" sz="2400" dirty="0"/>
              <a:t> </a:t>
            </a:r>
            <a:br>
              <a:rPr lang="he-IL" sz="2400" dirty="0"/>
            </a:br>
            <a:r>
              <a:rPr lang="he-IL" sz="2400" b="1" dirty="0">
                <a:solidFill>
                  <a:srgbClr val="FF0000"/>
                </a:solidFill>
              </a:rPr>
              <a:t>סך</a:t>
            </a:r>
            <a:r>
              <a:rPr lang="he-IL" sz="2400" b="1" dirty="0"/>
              <a:t> כל הערך המוסף של כל היצרנים המקומיים (התפוקה </a:t>
            </a:r>
            <a:r>
              <a:rPr lang="he-IL" sz="2400" b="1" dirty="0">
                <a:solidFill>
                  <a:srgbClr val="00B050"/>
                </a:solidFill>
              </a:rPr>
              <a:t>פחות</a:t>
            </a:r>
            <a:r>
              <a:rPr lang="he-IL" sz="2400" b="1" dirty="0"/>
              <a:t> צריכת הביניים), </a:t>
            </a:r>
            <a:r>
              <a:rPr lang="he-IL" sz="2400" b="1" dirty="0">
                <a:solidFill>
                  <a:srgbClr val="FF0000"/>
                </a:solidFill>
              </a:rPr>
              <a:t>בתוספת</a:t>
            </a:r>
            <a:r>
              <a:rPr lang="he-IL" sz="2400" b="1" dirty="0"/>
              <a:t> מסים נטו (מסים </a:t>
            </a:r>
            <a:r>
              <a:rPr lang="he-IL" sz="2400" b="1" dirty="0">
                <a:solidFill>
                  <a:srgbClr val="00B050"/>
                </a:solidFill>
              </a:rPr>
              <a:t>פחות</a:t>
            </a:r>
            <a:r>
              <a:rPr lang="he-IL" sz="2400" b="1" dirty="0"/>
              <a:t> התמיכות על מוצרים) שאינם כלולים בערך התפוקה. תוצר מקומי גולמי מתקבל גם </a:t>
            </a:r>
            <a:r>
              <a:rPr lang="he-IL" sz="2400" b="1" dirty="0">
                <a:solidFill>
                  <a:srgbClr val="FF0000"/>
                </a:solidFill>
              </a:rPr>
              <a:t>מסיכום</a:t>
            </a:r>
            <a:r>
              <a:rPr lang="he-IL" sz="2400" b="1" dirty="0"/>
              <a:t> ההוצאה לצריכה סופית </a:t>
            </a:r>
            <a:r>
              <a:rPr lang="he-IL" sz="2400" b="1" dirty="0">
                <a:solidFill>
                  <a:srgbClr val="FF0000"/>
                </a:solidFill>
              </a:rPr>
              <a:t>בתוספת</a:t>
            </a:r>
            <a:r>
              <a:rPr lang="he-IL" sz="2400" b="1" dirty="0"/>
              <a:t> השקעה גולמית ויצוא </a:t>
            </a:r>
            <a:r>
              <a:rPr lang="he-IL" sz="2400" b="1" dirty="0">
                <a:solidFill>
                  <a:srgbClr val="00B050"/>
                </a:solidFill>
              </a:rPr>
              <a:t>פחות</a:t>
            </a:r>
            <a:r>
              <a:rPr lang="he-IL" sz="2400" b="1" dirty="0"/>
              <a:t> יבוא.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כמו </a:t>
            </a:r>
            <a:r>
              <a:rPr lang="he-IL" sz="2400" b="1" dirty="0"/>
              <a:t>כן, תוצר מקומי גולמי מתקבל </a:t>
            </a:r>
            <a:r>
              <a:rPr lang="he-IL" sz="2400" b="1" dirty="0">
                <a:solidFill>
                  <a:srgbClr val="FF0000"/>
                </a:solidFill>
              </a:rPr>
              <a:t>מסיכום</a:t>
            </a:r>
            <a:r>
              <a:rPr lang="he-IL" sz="2400" b="1" dirty="0"/>
              <a:t> ההכנסות הראשוניות שחולקו על ידי היחידות היצרניות המקומיות - התמורה לשכירים </a:t>
            </a:r>
            <a:r>
              <a:rPr lang="he-IL" sz="2400" b="1" dirty="0">
                <a:solidFill>
                  <a:srgbClr val="FF0000"/>
                </a:solidFill>
              </a:rPr>
              <a:t>בתוספת</a:t>
            </a:r>
            <a:r>
              <a:rPr lang="he-IL" sz="2400" b="1" dirty="0"/>
              <a:t> עודף תפעולי גולמי, הכנסות מעורבות ומסים נטו על ייצור ועל יבוא. </a:t>
            </a:r>
            <a:endParaRPr lang="en-US" sz="2400" b="1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93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 smtClean="0"/>
              <a:t>ביבליוגרפיה</a:t>
            </a:r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5008" y="1628800"/>
            <a:ext cx="892899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“</a:t>
            </a:r>
            <a:r>
              <a:rPr lang="en-US" sz="1600" u="sng" dirty="0"/>
              <a:t>Management in Government: Moving towards </a:t>
            </a:r>
            <a:r>
              <a:rPr lang="en-US" sz="1600" u="sng" dirty="0" smtClean="0"/>
              <a:t>Government at </a:t>
            </a:r>
            <a:r>
              <a:rPr lang="en-US" sz="1600" u="sng" dirty="0"/>
              <a:t>a Glance</a:t>
            </a:r>
            <a:r>
              <a:rPr lang="en-US" sz="1600" dirty="0"/>
              <a:t>”</a:t>
            </a:r>
            <a:r>
              <a:rPr lang="en-US" sz="1600" dirty="0" smtClean="0"/>
              <a:t> OECD 2006.              .</a:t>
            </a:r>
            <a:r>
              <a:rPr lang="en-US" sz="1600" dirty="0"/>
              <a:t>1</a:t>
            </a:r>
          </a:p>
          <a:p>
            <a:pPr marL="0" indent="0" algn="l"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www.oecd.org </a:t>
            </a:r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the net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he-I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l">
              <a:buNone/>
            </a:pPr>
            <a:endParaRPr lang="he-IL" sz="1050" dirty="0" smtClean="0"/>
          </a:p>
          <a:p>
            <a:pPr marL="0" indent="0">
              <a:buNone/>
            </a:pPr>
            <a:r>
              <a:rPr lang="en-US" sz="1600" dirty="0" smtClean="0"/>
              <a:t>2</a:t>
            </a:r>
            <a:r>
              <a:rPr lang="he-IL" sz="1600" dirty="0" smtClean="0"/>
              <a:t>. "</a:t>
            </a:r>
            <a:r>
              <a:rPr lang="he-IL" sz="1600" u="sng" dirty="0" smtClean="0"/>
              <a:t>מצוינות או הצטיינות</a:t>
            </a:r>
            <a:r>
              <a:rPr lang="he-IL" sz="1600" dirty="0" smtClean="0"/>
              <a:t>". 2007.  מהאינטרנט: </a:t>
            </a:r>
            <a:r>
              <a:rPr lang="en-US" sz="1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www.leadersnet.co.il/scripts/glossary/termprevew.asp</a:t>
            </a:r>
            <a:r>
              <a:rPr lang="he-IL" sz="1600" dirty="0" smtClean="0"/>
              <a:t>.</a:t>
            </a:r>
          </a:p>
          <a:p>
            <a:pPr marL="0" indent="0">
              <a:buNone/>
            </a:pPr>
            <a:endParaRPr lang="he-IL" sz="1050" dirty="0" smtClean="0"/>
          </a:p>
          <a:p>
            <a:pPr marL="0" indent="0">
              <a:buNone/>
            </a:pPr>
            <a:r>
              <a:rPr lang="en-US" sz="1600" dirty="0" smtClean="0"/>
              <a:t>.3</a:t>
            </a:r>
            <a:r>
              <a:rPr lang="he-IL" sz="1600" dirty="0" smtClean="0"/>
              <a:t> "</a:t>
            </a:r>
            <a:r>
              <a:rPr lang="he-IL" sz="1600" u="sng" dirty="0" smtClean="0"/>
              <a:t>מצוינות כהרגל אפקטיבי לחיים מלאים</a:t>
            </a:r>
            <a:r>
              <a:rPr lang="he-IL" sz="1600" dirty="0" smtClean="0"/>
              <a:t>". מיקי ברקל. 2006. מהאינטרנט:</a:t>
            </a:r>
            <a:r>
              <a:rPr lang="he-I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www.articles.co.il/author/1042</a:t>
            </a:r>
            <a:r>
              <a:rPr lang="he-IL" sz="1600" dirty="0" smtClean="0"/>
              <a:t>.</a:t>
            </a:r>
          </a:p>
          <a:p>
            <a:pPr marL="0" indent="0">
              <a:buNone/>
            </a:pPr>
            <a:endParaRPr lang="he-IL" sz="1050" dirty="0" smtClean="0"/>
          </a:p>
          <a:p>
            <a:pPr marL="0" indent="0">
              <a:buNone/>
            </a:pPr>
            <a:r>
              <a:rPr lang="he-IL" sz="1600" dirty="0" smtClean="0"/>
              <a:t>4. "</a:t>
            </a:r>
            <a:r>
              <a:rPr lang="he-IL" sz="1600" u="sng" dirty="0" smtClean="0"/>
              <a:t>מצוינות כערך עסקי ובסיסי לתרבות לאומית</a:t>
            </a:r>
            <a:r>
              <a:rPr lang="he-IL" sz="1600" dirty="0" smtClean="0"/>
              <a:t>".2007. אריה אופנר. </a:t>
            </a:r>
          </a:p>
          <a:p>
            <a:pPr marL="0" indent="0">
              <a:buNone/>
            </a:pPr>
            <a:r>
              <a:rPr lang="he-IL" sz="1600" dirty="0"/>
              <a:t> </a:t>
            </a:r>
            <a:r>
              <a:rPr lang="he-IL" sz="1600" dirty="0" smtClean="0"/>
              <a:t>    מהאינטרנט: </a:t>
            </a:r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www.invetweek.co.il/articledetails</a:t>
            </a:r>
          </a:p>
        </p:txBody>
      </p:sp>
    </p:spTree>
    <p:extLst>
      <p:ext uri="{BB962C8B-B14F-4D97-AF65-F5344CB8AC3E}">
        <p14:creationId xmlns:p14="http://schemas.microsoft.com/office/powerpoint/2010/main" val="5265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103" r="6387" b="-103"/>
          <a:stretch/>
        </p:blipFill>
        <p:spPr bwMode="auto">
          <a:xfrm>
            <a:off x="0" y="476672"/>
            <a:ext cx="9144000" cy="62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2"/>
          <p:cNvSpPr txBox="1">
            <a:spLocks/>
          </p:cNvSpPr>
          <p:nvPr/>
        </p:nvSpPr>
        <p:spPr>
          <a:xfrm>
            <a:off x="5013837" y="6597352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 smtClean="0">
                <a:solidFill>
                  <a:schemeClr val="tx1"/>
                </a:solidFill>
              </a:rPr>
              <a:t>Dr. Abraham Huli: www.huli.co.il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מחבר ישר 2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39" name="מחבר ישר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0" name="Picture 2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34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0" y="0"/>
            <a:ext cx="2514600" cy="609600"/>
            <a:chOff x="768" y="144"/>
            <a:chExt cx="1584" cy="384"/>
          </a:xfrm>
        </p:grpSpPr>
        <p:sp>
          <p:nvSpPr>
            <p:cNvPr id="14342" name="Text Box 4"/>
            <p:cNvSpPr txBox="1">
              <a:spLocks noChangeArrowheads="1"/>
            </p:cNvSpPr>
            <p:nvPr/>
          </p:nvSpPr>
          <p:spPr bwMode="auto">
            <a:xfrm>
              <a:off x="768" y="144"/>
              <a:ext cx="1584" cy="3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1600" dirty="0">
                  <a:latin typeface="Times New Roman" pitchFamily="18" charset="0"/>
                  <a:cs typeface="Times New Roman" pitchFamily="18" charset="0"/>
                </a:rPr>
                <a:t>Excellence          Quality</a:t>
              </a:r>
            </a:p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1600" dirty="0">
                  <a:latin typeface="Times New Roman" pitchFamily="18" charset="0"/>
                  <a:cs typeface="Times New Roman" pitchFamily="18" charset="0"/>
                </a:rPr>
                <a:t>Organization       Customer</a:t>
              </a:r>
            </a:p>
          </p:txBody>
        </p:sp>
        <p:sp>
          <p:nvSpPr>
            <p:cNvPr id="14343" name="AutoShape 5"/>
            <p:cNvSpPr>
              <a:spLocks noChangeArrowheads="1"/>
            </p:cNvSpPr>
            <p:nvPr/>
          </p:nvSpPr>
          <p:spPr bwMode="auto">
            <a:xfrm>
              <a:off x="1392" y="240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he-IL" sz="4800" dirty="0">
                <a:latin typeface="Times New Roman" pitchFamily="18" charset="0"/>
              </a:endParaRPr>
            </a:p>
          </p:txBody>
        </p:sp>
        <p:sp>
          <p:nvSpPr>
            <p:cNvPr id="14344" name="AutoShape 6"/>
            <p:cNvSpPr>
              <a:spLocks noChangeArrowheads="1"/>
            </p:cNvSpPr>
            <p:nvPr/>
          </p:nvSpPr>
          <p:spPr bwMode="auto">
            <a:xfrm>
              <a:off x="1488" y="384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he-IL" sz="4800" dirty="0">
                <a:latin typeface="Times New Roman" pitchFamily="18" charset="0"/>
              </a:endParaRP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768" y="528"/>
              <a:ext cx="1584" cy="0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 flipV="1">
              <a:off x="2352" y="144"/>
              <a:ext cx="0" cy="384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71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מחבר ישר 2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3" name="מחבר ישר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8502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s-AR" altLang="he-IL" sz="3600" b="1"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1" lang="en-US" altLang="he-IL" sz="3600" b="1" dirty="0">
                <a:latin typeface="Times New Roman" pitchFamily="18" charset="0"/>
                <a:cs typeface="Times New Roman" pitchFamily="18" charset="0"/>
              </a:rPr>
              <a:t>If you don’t set out to achieve perfection,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he-IL" sz="3600" b="1" dirty="0">
                <a:latin typeface="Times New Roman" pitchFamily="18" charset="0"/>
                <a:cs typeface="Times New Roman" pitchFamily="18" charset="0"/>
              </a:rPr>
              <a:t>you probably aren’t going to achieve it</a:t>
            </a:r>
            <a:r>
              <a:rPr kumimoji="1" lang="es-AR" altLang="he-IL" sz="3600" b="1">
                <a:latin typeface="Times New Roman" pitchFamily="18" charset="0"/>
                <a:cs typeface="Times New Roman" pitchFamily="18" charset="0"/>
              </a:rPr>
              <a:t>”</a:t>
            </a:r>
            <a:r>
              <a:rPr kumimoji="1" lang="en-US" altLang="he-IL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6045200" y="4114800"/>
            <a:ext cx="2122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kumimoji="1" lang="en-US" altLang="he-IL" sz="2000" b="1" dirty="0">
                <a:latin typeface="Times New Roman" pitchFamily="18" charset="0"/>
                <a:cs typeface="Times New Roman" pitchFamily="18" charset="0"/>
              </a:rPr>
              <a:t>Robert W. Galvin</a:t>
            </a:r>
          </a:p>
        </p:txBody>
      </p:sp>
      <p:grpSp>
        <p:nvGrpSpPr>
          <p:cNvPr id="15366" name="Group 4"/>
          <p:cNvGrpSpPr>
            <a:grpSpLocks/>
          </p:cNvGrpSpPr>
          <p:nvPr/>
        </p:nvGrpSpPr>
        <p:grpSpPr bwMode="auto">
          <a:xfrm>
            <a:off x="0" y="0"/>
            <a:ext cx="2514600" cy="609600"/>
            <a:chOff x="768" y="144"/>
            <a:chExt cx="1584" cy="384"/>
          </a:xfrm>
        </p:grpSpPr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768" y="144"/>
              <a:ext cx="1584" cy="3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1600" dirty="0">
                  <a:latin typeface="Times New Roman" pitchFamily="18" charset="0"/>
                  <a:cs typeface="Times New Roman" pitchFamily="18" charset="0"/>
                </a:rPr>
                <a:t>Excellence          Quality</a:t>
              </a:r>
            </a:p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1600" dirty="0">
                  <a:latin typeface="Times New Roman" pitchFamily="18" charset="0"/>
                  <a:cs typeface="Times New Roman" pitchFamily="18" charset="0"/>
                </a:rPr>
                <a:t>Organization       Customer</a:t>
              </a:r>
            </a:p>
          </p:txBody>
        </p:sp>
        <p:sp>
          <p:nvSpPr>
            <p:cNvPr id="15368" name="AutoShape 6"/>
            <p:cNvSpPr>
              <a:spLocks noChangeArrowheads="1"/>
            </p:cNvSpPr>
            <p:nvPr/>
          </p:nvSpPr>
          <p:spPr bwMode="auto">
            <a:xfrm>
              <a:off x="1392" y="240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he-IL" sz="4800" dirty="0">
                <a:latin typeface="Times New Roman" pitchFamily="18" charset="0"/>
              </a:endParaRPr>
            </a:p>
          </p:txBody>
        </p:sp>
        <p:sp>
          <p:nvSpPr>
            <p:cNvPr id="15369" name="AutoShape 7"/>
            <p:cNvSpPr>
              <a:spLocks noChangeArrowheads="1"/>
            </p:cNvSpPr>
            <p:nvPr/>
          </p:nvSpPr>
          <p:spPr bwMode="auto">
            <a:xfrm>
              <a:off x="1488" y="384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he-IL" sz="4800" dirty="0">
                <a:latin typeface="Times New Roman" pitchFamily="18" charset="0"/>
              </a:endParaRPr>
            </a:p>
          </p:txBody>
        </p:sp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>
              <a:off x="768" y="528"/>
              <a:ext cx="1584" cy="0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 flipV="1">
              <a:off x="2352" y="144"/>
              <a:ext cx="0" cy="384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dirty="0" smtClean="0"/>
              <a:t>Dr. Abraham Huli: www.huli.co.il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197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3345</Words>
  <Application>Microsoft Office PowerPoint</Application>
  <PresentationFormat>‫הצגה על המסך (4:3)</PresentationFormat>
  <Paragraphs>1908</Paragraphs>
  <Slides>53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63" baseType="lpstr">
      <vt:lpstr>Adobe Garamond Pro Bold</vt:lpstr>
      <vt:lpstr>Arial</vt:lpstr>
      <vt:lpstr>Book Antiqua</vt:lpstr>
      <vt:lpstr>Bookman Old Style</vt:lpstr>
      <vt:lpstr>Calibri</vt:lpstr>
      <vt:lpstr>David</vt:lpstr>
      <vt:lpstr>MS Sans Serif</vt:lpstr>
      <vt:lpstr>Times New Roman</vt:lpstr>
      <vt:lpstr>Wingdings</vt:lpstr>
      <vt:lpstr>בהירות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ביבליוגרפיה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טבלת  הכנסות המגזר הממשלתי</vt:lpstr>
      <vt:lpstr> לוח מיסים במחירים שוטפים. במיליוני ₪. </vt:lpstr>
      <vt:lpstr>מצגת של PowerPoint</vt:lpstr>
      <vt:lpstr>מצגת של PowerPoint</vt:lpstr>
      <vt:lpstr>טבלת חישובי השינויים ה -5 שנתיים של הכנסות ריאליות לתושב. ביחס לשנת 1984.</vt:lpstr>
      <vt:lpstr>מצגת של PowerPoint</vt:lpstr>
      <vt:lpstr>מצגת של PowerPoint</vt:lpstr>
      <vt:lpstr>מצגת של PowerPoint</vt:lpstr>
      <vt:lpstr>מצגת של PowerPoint</vt:lpstr>
      <vt:lpstr>פילוח 26  סוגי המס  לפי %  שיפור יורד</vt:lpstr>
      <vt:lpstr>פילוח 26 סוגי המס  לפי מחיר נומינלי יורד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Lostmind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omri zemel</cp:lastModifiedBy>
  <cp:revision>76</cp:revision>
  <dcterms:created xsi:type="dcterms:W3CDTF">2014-06-03T10:52:50Z</dcterms:created>
  <dcterms:modified xsi:type="dcterms:W3CDTF">2016-09-04T19:00:06Z</dcterms:modified>
</cp:coreProperties>
</file>